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
  </p:notesMasterIdLst>
  <p:sldIdLst>
    <p:sldId id="264" r:id="rId2"/>
    <p:sldId id="260" r:id="rId3"/>
  </p:sldIdLst>
  <p:sldSz cx="40233600" cy="40233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1493F"/>
    <a:srgbClr val="5470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6"/>
  </p:normalViewPr>
  <p:slideViewPr>
    <p:cSldViewPr snapToGrid="0">
      <p:cViewPr>
        <p:scale>
          <a:sx n="23" d="100"/>
          <a:sy n="23" d="100"/>
        </p:scale>
        <p:origin x="2024"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9T20:14:49.185"/>
    </inkml:context>
    <inkml:brush xml:id="br0">
      <inkml:brushProperty name="width" value="0.05" units="cm"/>
      <inkml:brushProperty name="height" value="0.05" units="cm"/>
    </inkml:brush>
  </inkml:definitions>
  <inkml:trace contextRef="#ctx0" brushRef="#br0">238 0 24575,'-8'0'0,"-2"0"0,3 0 0,0 0 0,-2 0 0,5 0 0,-3 0 0,4 0 0,-1 0 0,2 0 0,-2 0 0,1 3 0,2-1 0,-3 6 0,0-5 0,3 5 0,-2-2 0,2 0 0,-3-1 0,0 3 0,2-3 0,-2-2 0,4 2 0,-2 0 0,2 1 0,0-4 0,-3 2 0,3-1 0,0 2 0,0-2 0,0 0 0,0 2 0,0-3 0,0 1 0,0 1 0,0 0 0,0-1 0,3 1 0,-3-2 0,2 8 0,2-8 0,-2 6 0,2-3 0,-2 2 0,-2-2 0,0 2 0,3-2 0,-3-1 0,1 3 0,-1 2 0,0-6 0,0 2 0,0 2 0,0-2 0,0-2 0,0 6 0,0-7 0,0 5 0,0-4 0,0-1 0,0 4 0,0-4 0,0 1 0,-1-2 0,1 2 0,-3-1 0,1 1 0,-2 1 0,1-1 0,-1-2 0,1 3 0,0-4 0,1 3 0,-2-2 0,4 0 0,-2-1 0,-4 2 0,4-1 0,-2 3 0,1-3 0,-2 1 0,-1-2 0,1 1 0,3 0 0,-1-1 0,0 2 0,-2-2 0,2 0 0,-2 0 0,1 0 0,-1 0 0,-1 0 0,3 0 0,-1 0 0,1 0 0,-2 0 0,1 0 0,1 0 0,0 0 0,-1 0 0,0 0 0,0-2 0,1 2 0,0-2 0,0 0 0,1 1 0,-1-4 0,-1 5 0,3-2 0,-1 1 0,1 1 0,1-1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9T20:14:49.186"/>
    </inkml:context>
    <inkml:brush xml:id="br0">
      <inkml:brushProperty name="width" value="0.05" units="cm"/>
      <inkml:brushProperty name="height" value="0.05" units="cm"/>
    </inkml:brush>
  </inkml:definitions>
  <inkml:trace contextRef="#ctx0" brushRef="#br0">52 1 24575,'-8'1'0,"4"3"0,-2 2 0,6-2 0,-4 0 0,0-1 0,3 1 0,-2 4 0,3-5 0,-3 1 0,1-1 0,1 3 0,1-2 0,0-1 0,0 5 0,0-4 0,0 2 0,0-2 0,0 2 0,0-1 0,1-2 0,1 3 0,1-3 0,1 1 0,-2-2 0,2 2 0,-2-1 0,0 0 0,0-3 0,0 2 0,-1 4 0,2-4 0,2 2 0,-2 0 0,-1-1 0,1 2 0,1 0 0,-2 1 0,4-2 0,-2 5 0,-2-4 0,2 2 0,-1-1 0,4 2 0,-5-4 0,5 4 0,-5-2 0,1-1 0,1 3 0,0-4 0,0 1 0,-1-2 0,-2 2 0,0-2 0,-1-1 0,0 1 0,0 1 0,0 0 0,0-2 0,0 1 0,0 1 0,0-1 0,0 1 0,0 1 0,0-2 0,0-1 0,0 1 0,0 1 0,0-2 0,-1 1 0,-2 0 0,-1-2 0,-2 4 0,0-2 0,0 0 0,2-2 0,1 2 0,-3-2 0,3 2 0,0-3 0,1 0 0,-4 0 0,2 0 0,-2 0 0,1 0 0,-3 0 0,1 0 0,-2 0 0,2 0 0,2 0 0,0 0 0,-1 0 0,4 0 0,0 0 0,1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9T20:14:49.187"/>
    </inkml:context>
    <inkml:brush xml:id="br0">
      <inkml:brushProperty name="width" value="0.05" units="cm"/>
      <inkml:brushProperty name="height" value="0.05" units="cm"/>
    </inkml:brush>
  </inkml:definitions>
  <inkml:trace contextRef="#ctx0" brushRef="#br0">149 0 24575,'-9'0'0,"0"0"0,5 0 0,-8 0 0,5 0 0,-1 0 0,1 0 0,4 0 0,-5 1 0,5 1 0,-2 3 0,1-1 0,1-1 0,-1-1 0,2 2 0,-2 1 0,1-1 0,3 2 0,-1-4 0,0 1 0,1 0 0,-2 2 0,2-2 0,0-1 0,0 1 0,0 3 0,0 0 0,0-2 0,0 1 0,0-1 0,0 4 0,0 0 0,2-6 0,0 5 0,1-3 0,5 1 0,0-1 0,-2 2 0,0 0 0,0-2 0,-2 4 0,1-5 0,-2 5 0,2-4 0,-1 5 0,-1-4 0,0 4 0,-1-1 0,-2-1 0,6 0 0,-6-2 0,1 1 0,-1 1 0,1 0 0,-1-5 0,4 4 0,-4-1 0,2-2 0,0-1 0,-2 1 0,1 2 0,-1-1 0,0-1 0,0 1 0,0-3 0,0 2 0,0 1 0,0 1 0,-1-2 0,-1-1 0,-2 1 0,1 1 0,-4-2 0,5 1 0,-4-2 0,2-1 0,2 0 0,-2 0 0,1 0 0,-1 0 0,2 0 0,-1 0 0,-2 0 0,-1 0 0,2 0 0,-2 0 0,2 0 0,-4 0 0,5 0 0,-2 0 0,0 0 0,1 0 0,1 0 0,-4 0 0,3 0 0,0 0 0,-2 0 0,3 0 0,1 0 0,-4 0 0,4 0 0,0 0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9T20:14:49.185"/>
    </inkml:context>
    <inkml:brush xml:id="br0">
      <inkml:brushProperty name="width" value="0.05" units="cm"/>
      <inkml:brushProperty name="height" value="0.05" units="cm"/>
    </inkml:brush>
  </inkml:definitions>
  <inkml:trace contextRef="#ctx0" brushRef="#br0">238 0 24575,'-8'0'0,"-2"0"0,3 0 0,0 0 0,-2 0 0,5 0 0,-3 0 0,4 0 0,-1 0 0,2 0 0,-2 0 0,1 3 0,2-1 0,-3 6 0,0-5 0,3 5 0,-2-2 0,2 0 0,-3-1 0,0 3 0,2-3 0,-2-2 0,4 2 0,-2 0 0,2 1 0,0-4 0,-3 2 0,3-1 0,0 2 0,0-2 0,0 0 0,0 2 0,0-3 0,0 1 0,0 1 0,0 0 0,0-1 0,3 1 0,-3-2 0,2 8 0,2-8 0,-2 6 0,2-3 0,-2 2 0,-2-2 0,0 2 0,3-2 0,-3-1 0,1 3 0,-1 2 0,0-6 0,0 2 0,0 2 0,0-2 0,0-2 0,0 6 0,0-7 0,0 5 0,0-4 0,0-1 0,0 4 0,0-4 0,0 1 0,-1-2 0,1 2 0,-3-1 0,1 1 0,-2 1 0,1-1 0,-1-2 0,1 3 0,0-4 0,1 3 0,-2-2 0,4 0 0,-2-1 0,-4 2 0,4-1 0,-2 3 0,1-3 0,-2 1 0,-1-2 0,1 1 0,3 0 0,-1-1 0,0 2 0,-2-2 0,2 0 0,-2 0 0,1 0 0,-1 0 0,-1 0 0,3 0 0,-1 0 0,1 0 0,-2 0 0,1 0 0,1 0 0,0 0 0,-1 0 0,0 0 0,0-2 0,1 2 0,0-2 0,0 0 0,1 1 0,-1-4 0,-1 5 0,3-2 0,-1 1 0,1 1 0,1-1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9T20:14:49.186"/>
    </inkml:context>
    <inkml:brush xml:id="br0">
      <inkml:brushProperty name="width" value="0.05" units="cm"/>
      <inkml:brushProperty name="height" value="0.05" units="cm"/>
    </inkml:brush>
  </inkml:definitions>
  <inkml:trace contextRef="#ctx0" brushRef="#br0">52 1 24575,'-8'1'0,"4"3"0,-2 2 0,6-2 0,-4 0 0,0-1 0,3 1 0,-2 4 0,3-5 0,-3 1 0,1-1 0,1 3 0,1-2 0,0-1 0,0 5 0,0-4 0,0 2 0,0-2 0,0 2 0,0-1 0,1-2 0,1 3 0,1-3 0,1 1 0,-2-2 0,2 2 0,-2-1 0,0 0 0,0-3 0,0 2 0,-1 4 0,2-4 0,2 2 0,-2 0 0,-1-1 0,1 2 0,1 0 0,-2 1 0,4-2 0,-2 5 0,-2-4 0,2 2 0,-1-1 0,4 2 0,-5-4 0,5 4 0,-5-2 0,1-1 0,1 3 0,0-4 0,0 1 0,-1-2 0,-2 2 0,0-2 0,-1-1 0,0 1 0,0 1 0,0 0 0,0-2 0,0 1 0,0 1 0,0-1 0,0 1 0,0 1 0,0-2 0,0-1 0,0 1 0,0 1 0,0-2 0,-1 1 0,-2 0 0,-1-2 0,-2 4 0,0-2 0,0 0 0,2-2 0,1 2 0,-3-2 0,3 2 0,0-3 0,1 0 0,-4 0 0,2 0 0,-2 0 0,1 0 0,-3 0 0,1 0 0,-2 0 0,2 0 0,2 0 0,0 0 0,-1 0 0,4 0 0,0 0 0,1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9T20:14:49.187"/>
    </inkml:context>
    <inkml:brush xml:id="br0">
      <inkml:brushProperty name="width" value="0.05" units="cm"/>
      <inkml:brushProperty name="height" value="0.05" units="cm"/>
    </inkml:brush>
  </inkml:definitions>
  <inkml:trace contextRef="#ctx0" brushRef="#br0">149 0 24575,'-9'0'0,"0"0"0,5 0 0,-8 0 0,5 0 0,-1 0 0,1 0 0,4 0 0,-5 1 0,5 1 0,-2 3 0,1-1 0,1-1 0,-1-1 0,2 2 0,-2 1 0,1-1 0,3 2 0,-1-4 0,0 1 0,1 0 0,-2 2 0,2-2 0,0-1 0,0 1 0,0 3 0,0 0 0,0-2 0,0 1 0,0-1 0,0 4 0,0 0 0,2-6 0,0 5 0,1-3 0,5 1 0,0-1 0,-2 2 0,0 0 0,0-2 0,-2 4 0,1-5 0,-2 5 0,2-4 0,-1 5 0,-1-4 0,0 4 0,-1-1 0,-2-1 0,6 0 0,-6-2 0,1 1 0,-1 1 0,1 0 0,-1-5 0,4 4 0,-4-1 0,2-2 0,0-1 0,-2 1 0,1 2 0,-1-1 0,0-1 0,0 1 0,0-3 0,0 2 0,0 1 0,0 1 0,-1-2 0,-1-1 0,-2 1 0,1 1 0,-4-2 0,5 1 0,-4-2 0,2-1 0,2 0 0,-2 0 0,1 0 0,-1 0 0,2 0 0,-1 0 0,-2 0 0,-1 0 0,2 0 0,-2 0 0,2 0 0,-4 0 0,5 0 0,-2 0 0,0 0 0,1 0 0,1 0 0,-4 0 0,3 0 0,0 0 0,-2 0 0,3 0 0,1 0 0,-4 0 0,4 0 0,0 0 0,1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35E23F-E5AC-AA45-B0B3-064183EF2A1D}" type="datetimeFigureOut">
              <a:rPr lang="en-US" smtClean="0"/>
              <a:t>3/12/24</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880AD3-424D-2047-99E6-3329077A1F0E}" type="slidenum">
              <a:rPr lang="en-US" smtClean="0"/>
              <a:t>‹#›</a:t>
            </a:fld>
            <a:endParaRPr lang="en-US"/>
          </a:p>
        </p:txBody>
      </p:sp>
    </p:spTree>
    <p:extLst>
      <p:ext uri="{BB962C8B-B14F-4D97-AF65-F5344CB8AC3E}">
        <p14:creationId xmlns:p14="http://schemas.microsoft.com/office/powerpoint/2010/main" val="153016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880AD3-424D-2047-99E6-3329077A1F0E}" type="slidenum">
              <a:rPr lang="en-US" smtClean="0"/>
              <a:t>1</a:t>
            </a:fld>
            <a:endParaRPr lang="en-US"/>
          </a:p>
        </p:txBody>
      </p:sp>
    </p:spTree>
    <p:extLst>
      <p:ext uri="{BB962C8B-B14F-4D97-AF65-F5344CB8AC3E}">
        <p14:creationId xmlns:p14="http://schemas.microsoft.com/office/powerpoint/2010/main" val="4016046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880AD3-424D-2047-99E6-3329077A1F0E}" type="slidenum">
              <a:rPr lang="en-US" smtClean="0"/>
              <a:t>2</a:t>
            </a:fld>
            <a:endParaRPr lang="en-US"/>
          </a:p>
        </p:txBody>
      </p:sp>
    </p:spTree>
    <p:extLst>
      <p:ext uri="{BB962C8B-B14F-4D97-AF65-F5344CB8AC3E}">
        <p14:creationId xmlns:p14="http://schemas.microsoft.com/office/powerpoint/2010/main" val="3491424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17520" y="6584530"/>
            <a:ext cx="34198560" cy="14007253"/>
          </a:xfrm>
        </p:spPr>
        <p:txBody>
          <a:bodyPr anchor="b"/>
          <a:lstStyle>
            <a:lvl1pPr algn="ctr">
              <a:defRPr sz="26400"/>
            </a:lvl1pPr>
          </a:lstStyle>
          <a:p>
            <a:r>
              <a:rPr lang="en-US"/>
              <a:t>Click to edit Master title style</a:t>
            </a:r>
            <a:endParaRPr lang="en-US" dirty="0"/>
          </a:p>
        </p:txBody>
      </p:sp>
      <p:sp>
        <p:nvSpPr>
          <p:cNvPr id="3" name="Subtitle 2"/>
          <p:cNvSpPr>
            <a:spLocks noGrp="1"/>
          </p:cNvSpPr>
          <p:nvPr>
            <p:ph type="subTitle" idx="1"/>
          </p:nvPr>
        </p:nvSpPr>
        <p:spPr>
          <a:xfrm>
            <a:off x="5029200" y="21131956"/>
            <a:ext cx="30175200" cy="9713804"/>
          </a:xfrm>
        </p:spPr>
        <p:txBody>
          <a:bodyPr/>
          <a:lstStyle>
            <a:lvl1pPr marL="0" indent="0" algn="ctr">
              <a:buNone/>
              <a:defRPr sz="10560"/>
            </a:lvl1pPr>
            <a:lvl2pPr marL="2011680" indent="0" algn="ctr">
              <a:buNone/>
              <a:defRPr sz="8800"/>
            </a:lvl2pPr>
            <a:lvl3pPr marL="4023360" indent="0" algn="ctr">
              <a:buNone/>
              <a:defRPr sz="7920"/>
            </a:lvl3pPr>
            <a:lvl4pPr marL="6035040" indent="0" algn="ctr">
              <a:buNone/>
              <a:defRPr sz="7040"/>
            </a:lvl4pPr>
            <a:lvl5pPr marL="8046720" indent="0" algn="ctr">
              <a:buNone/>
              <a:defRPr sz="7040"/>
            </a:lvl5pPr>
            <a:lvl6pPr marL="10058400" indent="0" algn="ctr">
              <a:buNone/>
              <a:defRPr sz="7040"/>
            </a:lvl6pPr>
            <a:lvl7pPr marL="12070080" indent="0" algn="ctr">
              <a:buNone/>
              <a:defRPr sz="7040"/>
            </a:lvl7pPr>
            <a:lvl8pPr marL="14081760" indent="0" algn="ctr">
              <a:buNone/>
              <a:defRPr sz="7040"/>
            </a:lvl8pPr>
            <a:lvl9pPr marL="16093440" indent="0" algn="ctr">
              <a:buNone/>
              <a:defRPr sz="70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D4F433C-B905-CE4E-AB73-C71087FBBCA9}" type="datetimeFigureOut">
              <a:rPr lang="en-US" smtClean="0"/>
              <a:t>3/12/24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62E74E-4148-3440-969D-8F73D5C7C573}" type="slidenum">
              <a:rPr lang="en-US" smtClean="0"/>
              <a:t>‹#›</a:t>
            </a:fld>
            <a:endParaRPr lang="en-US"/>
          </a:p>
        </p:txBody>
      </p:sp>
    </p:spTree>
    <p:extLst>
      <p:ext uri="{BB962C8B-B14F-4D97-AF65-F5344CB8AC3E}">
        <p14:creationId xmlns:p14="http://schemas.microsoft.com/office/powerpoint/2010/main" val="958157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4F433C-B905-CE4E-AB73-C71087FBBCA9}" type="datetimeFigureOut">
              <a:rPr lang="en-US" smtClean="0"/>
              <a:t>3/12/24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62E74E-4148-3440-969D-8F73D5C7C573}" type="slidenum">
              <a:rPr lang="en-US" smtClean="0"/>
              <a:t>‹#›</a:t>
            </a:fld>
            <a:endParaRPr lang="en-US"/>
          </a:p>
        </p:txBody>
      </p:sp>
    </p:spTree>
    <p:extLst>
      <p:ext uri="{BB962C8B-B14F-4D97-AF65-F5344CB8AC3E}">
        <p14:creationId xmlns:p14="http://schemas.microsoft.com/office/powerpoint/2010/main" val="2286163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792172" y="2142067"/>
            <a:ext cx="8675370" cy="3409611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766062" y="2142067"/>
            <a:ext cx="25523190" cy="3409611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4F433C-B905-CE4E-AB73-C71087FBBCA9}" type="datetimeFigureOut">
              <a:rPr lang="en-US" smtClean="0"/>
              <a:t>3/12/24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62E74E-4148-3440-969D-8F73D5C7C573}" type="slidenum">
              <a:rPr lang="en-US" smtClean="0"/>
              <a:t>‹#›</a:t>
            </a:fld>
            <a:endParaRPr lang="en-US"/>
          </a:p>
        </p:txBody>
      </p:sp>
    </p:spTree>
    <p:extLst>
      <p:ext uri="{BB962C8B-B14F-4D97-AF65-F5344CB8AC3E}">
        <p14:creationId xmlns:p14="http://schemas.microsoft.com/office/powerpoint/2010/main" val="2032785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4F433C-B905-CE4E-AB73-C71087FBBCA9}" type="datetimeFigureOut">
              <a:rPr lang="en-US" smtClean="0"/>
              <a:t>3/12/24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62E74E-4148-3440-969D-8F73D5C7C573}" type="slidenum">
              <a:rPr lang="en-US" smtClean="0"/>
              <a:t>‹#›</a:t>
            </a:fld>
            <a:endParaRPr lang="en-US"/>
          </a:p>
        </p:txBody>
      </p:sp>
    </p:spTree>
    <p:extLst>
      <p:ext uri="{BB962C8B-B14F-4D97-AF65-F5344CB8AC3E}">
        <p14:creationId xmlns:p14="http://schemas.microsoft.com/office/powerpoint/2010/main" val="1178583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745107" y="10030472"/>
            <a:ext cx="34701480" cy="16736057"/>
          </a:xfrm>
        </p:spPr>
        <p:txBody>
          <a:bodyPr anchor="b"/>
          <a:lstStyle>
            <a:lvl1pPr>
              <a:defRPr sz="26400"/>
            </a:lvl1pPr>
          </a:lstStyle>
          <a:p>
            <a:r>
              <a:rPr lang="en-US"/>
              <a:t>Click to edit Master title style</a:t>
            </a:r>
            <a:endParaRPr lang="en-US" dirty="0"/>
          </a:p>
        </p:txBody>
      </p:sp>
      <p:sp>
        <p:nvSpPr>
          <p:cNvPr id="3" name="Text Placeholder 2"/>
          <p:cNvSpPr>
            <a:spLocks noGrp="1"/>
          </p:cNvSpPr>
          <p:nvPr>
            <p:ph type="body" idx="1"/>
          </p:nvPr>
        </p:nvSpPr>
        <p:spPr>
          <a:xfrm>
            <a:off x="2745107" y="26924858"/>
            <a:ext cx="34701480" cy="8801097"/>
          </a:xfrm>
        </p:spPr>
        <p:txBody>
          <a:bodyPr/>
          <a:lstStyle>
            <a:lvl1pPr marL="0" indent="0">
              <a:buNone/>
              <a:defRPr sz="10560">
                <a:solidFill>
                  <a:schemeClr val="tx1"/>
                </a:solidFill>
              </a:defRPr>
            </a:lvl1pPr>
            <a:lvl2pPr marL="2011680" indent="0">
              <a:buNone/>
              <a:defRPr sz="8800">
                <a:solidFill>
                  <a:schemeClr val="tx1">
                    <a:tint val="75000"/>
                  </a:schemeClr>
                </a:solidFill>
              </a:defRPr>
            </a:lvl2pPr>
            <a:lvl3pPr marL="4023360" indent="0">
              <a:buNone/>
              <a:defRPr sz="7920">
                <a:solidFill>
                  <a:schemeClr val="tx1">
                    <a:tint val="75000"/>
                  </a:schemeClr>
                </a:solidFill>
              </a:defRPr>
            </a:lvl3pPr>
            <a:lvl4pPr marL="6035040" indent="0">
              <a:buNone/>
              <a:defRPr sz="7040">
                <a:solidFill>
                  <a:schemeClr val="tx1">
                    <a:tint val="75000"/>
                  </a:schemeClr>
                </a:solidFill>
              </a:defRPr>
            </a:lvl4pPr>
            <a:lvl5pPr marL="8046720" indent="0">
              <a:buNone/>
              <a:defRPr sz="7040">
                <a:solidFill>
                  <a:schemeClr val="tx1">
                    <a:tint val="75000"/>
                  </a:schemeClr>
                </a:solidFill>
              </a:defRPr>
            </a:lvl5pPr>
            <a:lvl6pPr marL="10058400" indent="0">
              <a:buNone/>
              <a:defRPr sz="7040">
                <a:solidFill>
                  <a:schemeClr val="tx1">
                    <a:tint val="75000"/>
                  </a:schemeClr>
                </a:solidFill>
              </a:defRPr>
            </a:lvl6pPr>
            <a:lvl7pPr marL="12070080" indent="0">
              <a:buNone/>
              <a:defRPr sz="7040">
                <a:solidFill>
                  <a:schemeClr val="tx1">
                    <a:tint val="75000"/>
                  </a:schemeClr>
                </a:solidFill>
              </a:defRPr>
            </a:lvl7pPr>
            <a:lvl8pPr marL="14081760" indent="0">
              <a:buNone/>
              <a:defRPr sz="7040">
                <a:solidFill>
                  <a:schemeClr val="tx1">
                    <a:tint val="75000"/>
                  </a:schemeClr>
                </a:solidFill>
              </a:defRPr>
            </a:lvl8pPr>
            <a:lvl9pPr marL="16093440" indent="0">
              <a:buNone/>
              <a:defRPr sz="70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4F433C-B905-CE4E-AB73-C71087FBBCA9}" type="datetimeFigureOut">
              <a:rPr lang="en-US" smtClean="0"/>
              <a:t>3/12/24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62E74E-4148-3440-969D-8F73D5C7C573}" type="slidenum">
              <a:rPr lang="en-US" smtClean="0"/>
              <a:t>‹#›</a:t>
            </a:fld>
            <a:endParaRPr lang="en-US"/>
          </a:p>
        </p:txBody>
      </p:sp>
    </p:spTree>
    <p:extLst>
      <p:ext uri="{BB962C8B-B14F-4D97-AF65-F5344CB8AC3E}">
        <p14:creationId xmlns:p14="http://schemas.microsoft.com/office/powerpoint/2010/main" val="1543447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766060" y="10710333"/>
            <a:ext cx="17099280" cy="25527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0368260" y="10710333"/>
            <a:ext cx="17099280" cy="25527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D4F433C-B905-CE4E-AB73-C71087FBBCA9}" type="datetimeFigureOut">
              <a:rPr lang="en-US" smtClean="0"/>
              <a:t>3/12/24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62E74E-4148-3440-969D-8F73D5C7C573}" type="slidenum">
              <a:rPr lang="en-US" smtClean="0"/>
              <a:t>‹#›</a:t>
            </a:fld>
            <a:endParaRPr lang="en-US"/>
          </a:p>
        </p:txBody>
      </p:sp>
    </p:spTree>
    <p:extLst>
      <p:ext uri="{BB962C8B-B14F-4D97-AF65-F5344CB8AC3E}">
        <p14:creationId xmlns:p14="http://schemas.microsoft.com/office/powerpoint/2010/main" val="1969791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771300" y="2142076"/>
            <a:ext cx="34701480" cy="7776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2771305" y="9862823"/>
            <a:ext cx="17020696" cy="4833617"/>
          </a:xfrm>
        </p:spPr>
        <p:txBody>
          <a:bodyPr anchor="b"/>
          <a:lstStyle>
            <a:lvl1pPr marL="0" indent="0">
              <a:buNone/>
              <a:defRPr sz="10560" b="1"/>
            </a:lvl1pPr>
            <a:lvl2pPr marL="2011680" indent="0">
              <a:buNone/>
              <a:defRPr sz="8800" b="1"/>
            </a:lvl2pPr>
            <a:lvl3pPr marL="4023360" indent="0">
              <a:buNone/>
              <a:defRPr sz="7920" b="1"/>
            </a:lvl3pPr>
            <a:lvl4pPr marL="6035040" indent="0">
              <a:buNone/>
              <a:defRPr sz="7040" b="1"/>
            </a:lvl4pPr>
            <a:lvl5pPr marL="8046720" indent="0">
              <a:buNone/>
              <a:defRPr sz="7040" b="1"/>
            </a:lvl5pPr>
            <a:lvl6pPr marL="10058400" indent="0">
              <a:buNone/>
              <a:defRPr sz="7040" b="1"/>
            </a:lvl6pPr>
            <a:lvl7pPr marL="12070080" indent="0">
              <a:buNone/>
              <a:defRPr sz="7040" b="1"/>
            </a:lvl7pPr>
            <a:lvl8pPr marL="14081760" indent="0">
              <a:buNone/>
              <a:defRPr sz="7040" b="1"/>
            </a:lvl8pPr>
            <a:lvl9pPr marL="16093440" indent="0">
              <a:buNone/>
              <a:defRPr sz="7040" b="1"/>
            </a:lvl9pPr>
          </a:lstStyle>
          <a:p>
            <a:pPr lvl="0"/>
            <a:r>
              <a:rPr lang="en-US"/>
              <a:t>Click to edit Master text styles</a:t>
            </a:r>
          </a:p>
        </p:txBody>
      </p:sp>
      <p:sp>
        <p:nvSpPr>
          <p:cNvPr id="4" name="Content Placeholder 3"/>
          <p:cNvSpPr>
            <a:spLocks noGrp="1"/>
          </p:cNvSpPr>
          <p:nvPr>
            <p:ph sz="half" idx="2"/>
          </p:nvPr>
        </p:nvSpPr>
        <p:spPr>
          <a:xfrm>
            <a:off x="2771305" y="14696440"/>
            <a:ext cx="17020696" cy="21616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0368262" y="9862823"/>
            <a:ext cx="17104520" cy="4833617"/>
          </a:xfrm>
        </p:spPr>
        <p:txBody>
          <a:bodyPr anchor="b"/>
          <a:lstStyle>
            <a:lvl1pPr marL="0" indent="0">
              <a:buNone/>
              <a:defRPr sz="10560" b="1"/>
            </a:lvl1pPr>
            <a:lvl2pPr marL="2011680" indent="0">
              <a:buNone/>
              <a:defRPr sz="8800" b="1"/>
            </a:lvl2pPr>
            <a:lvl3pPr marL="4023360" indent="0">
              <a:buNone/>
              <a:defRPr sz="7920" b="1"/>
            </a:lvl3pPr>
            <a:lvl4pPr marL="6035040" indent="0">
              <a:buNone/>
              <a:defRPr sz="7040" b="1"/>
            </a:lvl4pPr>
            <a:lvl5pPr marL="8046720" indent="0">
              <a:buNone/>
              <a:defRPr sz="7040" b="1"/>
            </a:lvl5pPr>
            <a:lvl6pPr marL="10058400" indent="0">
              <a:buNone/>
              <a:defRPr sz="7040" b="1"/>
            </a:lvl6pPr>
            <a:lvl7pPr marL="12070080" indent="0">
              <a:buNone/>
              <a:defRPr sz="7040" b="1"/>
            </a:lvl7pPr>
            <a:lvl8pPr marL="14081760" indent="0">
              <a:buNone/>
              <a:defRPr sz="7040" b="1"/>
            </a:lvl8pPr>
            <a:lvl9pPr marL="16093440" indent="0">
              <a:buNone/>
              <a:defRPr sz="7040" b="1"/>
            </a:lvl9pPr>
          </a:lstStyle>
          <a:p>
            <a:pPr lvl="0"/>
            <a:r>
              <a:rPr lang="en-US"/>
              <a:t>Click to edit Master text styles</a:t>
            </a:r>
          </a:p>
        </p:txBody>
      </p:sp>
      <p:sp>
        <p:nvSpPr>
          <p:cNvPr id="6" name="Content Placeholder 5"/>
          <p:cNvSpPr>
            <a:spLocks noGrp="1"/>
          </p:cNvSpPr>
          <p:nvPr>
            <p:ph sz="quarter" idx="4"/>
          </p:nvPr>
        </p:nvSpPr>
        <p:spPr>
          <a:xfrm>
            <a:off x="20368262" y="14696440"/>
            <a:ext cx="17104520" cy="21616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D4F433C-B905-CE4E-AB73-C71087FBBCA9}" type="datetimeFigureOut">
              <a:rPr lang="en-US" smtClean="0"/>
              <a:t>3/12/24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462E74E-4148-3440-969D-8F73D5C7C573}" type="slidenum">
              <a:rPr lang="en-US" smtClean="0"/>
              <a:t>‹#›</a:t>
            </a:fld>
            <a:endParaRPr lang="en-US"/>
          </a:p>
        </p:txBody>
      </p:sp>
    </p:spTree>
    <p:extLst>
      <p:ext uri="{BB962C8B-B14F-4D97-AF65-F5344CB8AC3E}">
        <p14:creationId xmlns:p14="http://schemas.microsoft.com/office/powerpoint/2010/main" val="616713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D4F433C-B905-CE4E-AB73-C71087FBBCA9}" type="datetimeFigureOut">
              <a:rPr lang="en-US" smtClean="0"/>
              <a:t>3/12/24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462E74E-4148-3440-969D-8F73D5C7C573}" type="slidenum">
              <a:rPr lang="en-US" smtClean="0"/>
              <a:t>‹#›</a:t>
            </a:fld>
            <a:endParaRPr lang="en-US"/>
          </a:p>
        </p:txBody>
      </p:sp>
    </p:spTree>
    <p:extLst>
      <p:ext uri="{BB962C8B-B14F-4D97-AF65-F5344CB8AC3E}">
        <p14:creationId xmlns:p14="http://schemas.microsoft.com/office/powerpoint/2010/main" val="1004893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4F433C-B905-CE4E-AB73-C71087FBBCA9}" type="datetimeFigureOut">
              <a:rPr lang="en-US" smtClean="0"/>
              <a:t>3/12/24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462E74E-4148-3440-969D-8F73D5C7C573}" type="slidenum">
              <a:rPr lang="en-US" smtClean="0"/>
              <a:t>‹#›</a:t>
            </a:fld>
            <a:endParaRPr lang="en-US"/>
          </a:p>
        </p:txBody>
      </p:sp>
    </p:spTree>
    <p:extLst>
      <p:ext uri="{BB962C8B-B14F-4D97-AF65-F5344CB8AC3E}">
        <p14:creationId xmlns:p14="http://schemas.microsoft.com/office/powerpoint/2010/main" val="1274442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71301" y="2682240"/>
            <a:ext cx="12976383" cy="9387840"/>
          </a:xfrm>
        </p:spPr>
        <p:txBody>
          <a:bodyPr anchor="b"/>
          <a:lstStyle>
            <a:lvl1pPr>
              <a:defRPr sz="14080"/>
            </a:lvl1pPr>
          </a:lstStyle>
          <a:p>
            <a:r>
              <a:rPr lang="en-US"/>
              <a:t>Click to edit Master title style</a:t>
            </a:r>
            <a:endParaRPr lang="en-US" dirty="0"/>
          </a:p>
        </p:txBody>
      </p:sp>
      <p:sp>
        <p:nvSpPr>
          <p:cNvPr id="3" name="Content Placeholder 2"/>
          <p:cNvSpPr>
            <a:spLocks noGrp="1"/>
          </p:cNvSpPr>
          <p:nvPr>
            <p:ph idx="1"/>
          </p:nvPr>
        </p:nvSpPr>
        <p:spPr>
          <a:xfrm>
            <a:off x="17104520" y="5792902"/>
            <a:ext cx="20368260" cy="28591933"/>
          </a:xfrm>
        </p:spPr>
        <p:txBody>
          <a:bodyPr/>
          <a:lstStyle>
            <a:lvl1pPr>
              <a:defRPr sz="14080"/>
            </a:lvl1pPr>
            <a:lvl2pPr>
              <a:defRPr sz="12320"/>
            </a:lvl2pPr>
            <a:lvl3pPr>
              <a:defRPr sz="10560"/>
            </a:lvl3pPr>
            <a:lvl4pPr>
              <a:defRPr sz="8800"/>
            </a:lvl4pPr>
            <a:lvl5pPr>
              <a:defRPr sz="8800"/>
            </a:lvl5pPr>
            <a:lvl6pPr>
              <a:defRPr sz="8800"/>
            </a:lvl6pPr>
            <a:lvl7pPr>
              <a:defRPr sz="8800"/>
            </a:lvl7pPr>
            <a:lvl8pPr>
              <a:defRPr sz="8800"/>
            </a:lvl8pPr>
            <a:lvl9pPr>
              <a:defRPr sz="8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771301" y="12070080"/>
            <a:ext cx="12976383" cy="22361316"/>
          </a:xfrm>
        </p:spPr>
        <p:txBody>
          <a:bodyPr/>
          <a:lstStyle>
            <a:lvl1pPr marL="0" indent="0">
              <a:buNone/>
              <a:defRPr sz="7040"/>
            </a:lvl1pPr>
            <a:lvl2pPr marL="2011680" indent="0">
              <a:buNone/>
              <a:defRPr sz="6160"/>
            </a:lvl2pPr>
            <a:lvl3pPr marL="4023360" indent="0">
              <a:buNone/>
              <a:defRPr sz="5280"/>
            </a:lvl3pPr>
            <a:lvl4pPr marL="6035040" indent="0">
              <a:buNone/>
              <a:defRPr sz="4400"/>
            </a:lvl4pPr>
            <a:lvl5pPr marL="8046720" indent="0">
              <a:buNone/>
              <a:defRPr sz="4400"/>
            </a:lvl5pPr>
            <a:lvl6pPr marL="10058400" indent="0">
              <a:buNone/>
              <a:defRPr sz="4400"/>
            </a:lvl6pPr>
            <a:lvl7pPr marL="12070080" indent="0">
              <a:buNone/>
              <a:defRPr sz="4400"/>
            </a:lvl7pPr>
            <a:lvl8pPr marL="14081760" indent="0">
              <a:buNone/>
              <a:defRPr sz="4400"/>
            </a:lvl8pPr>
            <a:lvl9pPr marL="16093440" indent="0">
              <a:buNone/>
              <a:defRPr sz="4400"/>
            </a:lvl9pPr>
          </a:lstStyle>
          <a:p>
            <a:pPr lvl="0"/>
            <a:r>
              <a:rPr lang="en-US"/>
              <a:t>Click to edit Master text styles</a:t>
            </a:r>
          </a:p>
        </p:txBody>
      </p:sp>
      <p:sp>
        <p:nvSpPr>
          <p:cNvPr id="5" name="Date Placeholder 4"/>
          <p:cNvSpPr>
            <a:spLocks noGrp="1"/>
          </p:cNvSpPr>
          <p:nvPr>
            <p:ph type="dt" sz="half" idx="10"/>
          </p:nvPr>
        </p:nvSpPr>
        <p:spPr/>
        <p:txBody>
          <a:bodyPr/>
          <a:lstStyle/>
          <a:p>
            <a:fld id="{3D4F433C-B905-CE4E-AB73-C71087FBBCA9}" type="datetimeFigureOut">
              <a:rPr lang="en-US" smtClean="0"/>
              <a:t>3/12/24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62E74E-4148-3440-969D-8F73D5C7C573}" type="slidenum">
              <a:rPr lang="en-US" smtClean="0"/>
              <a:t>‹#›</a:t>
            </a:fld>
            <a:endParaRPr lang="en-US"/>
          </a:p>
        </p:txBody>
      </p:sp>
    </p:spTree>
    <p:extLst>
      <p:ext uri="{BB962C8B-B14F-4D97-AF65-F5344CB8AC3E}">
        <p14:creationId xmlns:p14="http://schemas.microsoft.com/office/powerpoint/2010/main" val="2390239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71301" y="2682240"/>
            <a:ext cx="12976383" cy="9387840"/>
          </a:xfrm>
        </p:spPr>
        <p:txBody>
          <a:bodyPr anchor="b"/>
          <a:lstStyle>
            <a:lvl1pPr>
              <a:defRPr sz="1408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104520" y="5792902"/>
            <a:ext cx="20368260" cy="28591933"/>
          </a:xfrm>
        </p:spPr>
        <p:txBody>
          <a:bodyPr anchor="t"/>
          <a:lstStyle>
            <a:lvl1pPr marL="0" indent="0">
              <a:buNone/>
              <a:defRPr sz="14080"/>
            </a:lvl1pPr>
            <a:lvl2pPr marL="2011680" indent="0">
              <a:buNone/>
              <a:defRPr sz="12320"/>
            </a:lvl2pPr>
            <a:lvl3pPr marL="4023360" indent="0">
              <a:buNone/>
              <a:defRPr sz="10560"/>
            </a:lvl3pPr>
            <a:lvl4pPr marL="6035040" indent="0">
              <a:buNone/>
              <a:defRPr sz="8800"/>
            </a:lvl4pPr>
            <a:lvl5pPr marL="8046720" indent="0">
              <a:buNone/>
              <a:defRPr sz="8800"/>
            </a:lvl5pPr>
            <a:lvl6pPr marL="10058400" indent="0">
              <a:buNone/>
              <a:defRPr sz="8800"/>
            </a:lvl6pPr>
            <a:lvl7pPr marL="12070080" indent="0">
              <a:buNone/>
              <a:defRPr sz="8800"/>
            </a:lvl7pPr>
            <a:lvl8pPr marL="14081760" indent="0">
              <a:buNone/>
              <a:defRPr sz="8800"/>
            </a:lvl8pPr>
            <a:lvl9pPr marL="16093440" indent="0">
              <a:buNone/>
              <a:defRPr sz="8800"/>
            </a:lvl9pPr>
          </a:lstStyle>
          <a:p>
            <a:r>
              <a:rPr lang="en-US"/>
              <a:t>Click icon to add picture</a:t>
            </a:r>
            <a:endParaRPr lang="en-US" dirty="0"/>
          </a:p>
        </p:txBody>
      </p:sp>
      <p:sp>
        <p:nvSpPr>
          <p:cNvPr id="4" name="Text Placeholder 3"/>
          <p:cNvSpPr>
            <a:spLocks noGrp="1"/>
          </p:cNvSpPr>
          <p:nvPr>
            <p:ph type="body" sz="half" idx="2"/>
          </p:nvPr>
        </p:nvSpPr>
        <p:spPr>
          <a:xfrm>
            <a:off x="2771301" y="12070080"/>
            <a:ext cx="12976383" cy="22361316"/>
          </a:xfrm>
        </p:spPr>
        <p:txBody>
          <a:bodyPr/>
          <a:lstStyle>
            <a:lvl1pPr marL="0" indent="0">
              <a:buNone/>
              <a:defRPr sz="7040"/>
            </a:lvl1pPr>
            <a:lvl2pPr marL="2011680" indent="0">
              <a:buNone/>
              <a:defRPr sz="6160"/>
            </a:lvl2pPr>
            <a:lvl3pPr marL="4023360" indent="0">
              <a:buNone/>
              <a:defRPr sz="5280"/>
            </a:lvl3pPr>
            <a:lvl4pPr marL="6035040" indent="0">
              <a:buNone/>
              <a:defRPr sz="4400"/>
            </a:lvl4pPr>
            <a:lvl5pPr marL="8046720" indent="0">
              <a:buNone/>
              <a:defRPr sz="4400"/>
            </a:lvl5pPr>
            <a:lvl6pPr marL="10058400" indent="0">
              <a:buNone/>
              <a:defRPr sz="4400"/>
            </a:lvl6pPr>
            <a:lvl7pPr marL="12070080" indent="0">
              <a:buNone/>
              <a:defRPr sz="4400"/>
            </a:lvl7pPr>
            <a:lvl8pPr marL="14081760" indent="0">
              <a:buNone/>
              <a:defRPr sz="4400"/>
            </a:lvl8pPr>
            <a:lvl9pPr marL="16093440" indent="0">
              <a:buNone/>
              <a:defRPr sz="4400"/>
            </a:lvl9pPr>
          </a:lstStyle>
          <a:p>
            <a:pPr lvl="0"/>
            <a:r>
              <a:rPr lang="en-US"/>
              <a:t>Click to edit Master text styles</a:t>
            </a:r>
          </a:p>
        </p:txBody>
      </p:sp>
      <p:sp>
        <p:nvSpPr>
          <p:cNvPr id="5" name="Date Placeholder 4"/>
          <p:cNvSpPr>
            <a:spLocks noGrp="1"/>
          </p:cNvSpPr>
          <p:nvPr>
            <p:ph type="dt" sz="half" idx="10"/>
          </p:nvPr>
        </p:nvSpPr>
        <p:spPr/>
        <p:txBody>
          <a:bodyPr/>
          <a:lstStyle/>
          <a:p>
            <a:fld id="{3D4F433C-B905-CE4E-AB73-C71087FBBCA9}" type="datetimeFigureOut">
              <a:rPr lang="en-US" smtClean="0"/>
              <a:t>3/12/24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62E74E-4148-3440-969D-8F73D5C7C573}" type="slidenum">
              <a:rPr lang="en-US" smtClean="0"/>
              <a:t>‹#›</a:t>
            </a:fld>
            <a:endParaRPr lang="en-US"/>
          </a:p>
        </p:txBody>
      </p:sp>
    </p:spTree>
    <p:extLst>
      <p:ext uri="{BB962C8B-B14F-4D97-AF65-F5344CB8AC3E}">
        <p14:creationId xmlns:p14="http://schemas.microsoft.com/office/powerpoint/2010/main" val="3926295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66060" y="2142076"/>
            <a:ext cx="34701480" cy="7776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766060" y="10710333"/>
            <a:ext cx="34701480" cy="255278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66060" y="37290595"/>
            <a:ext cx="9052560" cy="2142067"/>
          </a:xfrm>
          <a:prstGeom prst="rect">
            <a:avLst/>
          </a:prstGeom>
        </p:spPr>
        <p:txBody>
          <a:bodyPr vert="horz" lIns="91440" tIns="45720" rIns="91440" bIns="45720" rtlCol="0" anchor="ctr"/>
          <a:lstStyle>
            <a:lvl1pPr algn="l">
              <a:defRPr sz="5280">
                <a:solidFill>
                  <a:schemeClr val="tx1">
                    <a:tint val="75000"/>
                  </a:schemeClr>
                </a:solidFill>
              </a:defRPr>
            </a:lvl1pPr>
          </a:lstStyle>
          <a:p>
            <a:fld id="{3D4F433C-B905-CE4E-AB73-C71087FBBCA9}" type="datetimeFigureOut">
              <a:rPr lang="en-US" smtClean="0"/>
              <a:t>3/12/24</a:t>
            </a:fld>
            <a:endParaRPr lang="en-US"/>
          </a:p>
        </p:txBody>
      </p:sp>
      <p:sp>
        <p:nvSpPr>
          <p:cNvPr id="5" name="Footer Placeholder 4"/>
          <p:cNvSpPr>
            <a:spLocks noGrp="1"/>
          </p:cNvSpPr>
          <p:nvPr>
            <p:ph type="ftr" sz="quarter" idx="3"/>
          </p:nvPr>
        </p:nvSpPr>
        <p:spPr>
          <a:xfrm>
            <a:off x="13327380" y="37290595"/>
            <a:ext cx="13578840" cy="2142067"/>
          </a:xfrm>
          <a:prstGeom prst="rect">
            <a:avLst/>
          </a:prstGeom>
        </p:spPr>
        <p:txBody>
          <a:bodyPr vert="horz" lIns="91440" tIns="45720" rIns="91440" bIns="45720" rtlCol="0" anchor="ctr"/>
          <a:lstStyle>
            <a:lvl1pPr algn="ctr">
              <a:defRPr sz="52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8414980" y="37290595"/>
            <a:ext cx="9052560" cy="2142067"/>
          </a:xfrm>
          <a:prstGeom prst="rect">
            <a:avLst/>
          </a:prstGeom>
        </p:spPr>
        <p:txBody>
          <a:bodyPr vert="horz" lIns="91440" tIns="45720" rIns="91440" bIns="45720" rtlCol="0" anchor="ctr"/>
          <a:lstStyle>
            <a:lvl1pPr algn="r">
              <a:defRPr sz="5280">
                <a:solidFill>
                  <a:schemeClr val="tx1">
                    <a:tint val="75000"/>
                  </a:schemeClr>
                </a:solidFill>
              </a:defRPr>
            </a:lvl1pPr>
          </a:lstStyle>
          <a:p>
            <a:fld id="{0462E74E-4148-3440-969D-8F73D5C7C573}" type="slidenum">
              <a:rPr lang="en-US" smtClean="0"/>
              <a:t>‹#›</a:t>
            </a:fld>
            <a:endParaRPr lang="en-US"/>
          </a:p>
        </p:txBody>
      </p:sp>
    </p:spTree>
    <p:extLst>
      <p:ext uri="{BB962C8B-B14F-4D97-AF65-F5344CB8AC3E}">
        <p14:creationId xmlns:p14="http://schemas.microsoft.com/office/powerpoint/2010/main" val="7177436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023360" rtl="0" eaLnBrk="1" latinLnBrk="0" hangingPunct="1">
        <a:lnSpc>
          <a:spcPct val="90000"/>
        </a:lnSpc>
        <a:spcBef>
          <a:spcPct val="0"/>
        </a:spcBef>
        <a:buNone/>
        <a:defRPr sz="19360" kern="1200">
          <a:solidFill>
            <a:schemeClr val="tx1"/>
          </a:solidFill>
          <a:latin typeface="+mj-lt"/>
          <a:ea typeface="+mj-ea"/>
          <a:cs typeface="+mj-cs"/>
        </a:defRPr>
      </a:lvl1pPr>
    </p:titleStyle>
    <p:bodyStyle>
      <a:lvl1pPr marL="1005840" indent="-1005840" algn="l" defTabSz="4023360" rtl="0" eaLnBrk="1" latinLnBrk="0" hangingPunct="1">
        <a:lnSpc>
          <a:spcPct val="90000"/>
        </a:lnSpc>
        <a:spcBef>
          <a:spcPts val="4400"/>
        </a:spcBef>
        <a:buFont typeface="Arial" panose="020B0604020202020204" pitchFamily="34" charset="0"/>
        <a:buChar char="•"/>
        <a:defRPr sz="12320" kern="1200">
          <a:solidFill>
            <a:schemeClr val="tx1"/>
          </a:solidFill>
          <a:latin typeface="+mn-lt"/>
          <a:ea typeface="+mn-ea"/>
          <a:cs typeface="+mn-cs"/>
        </a:defRPr>
      </a:lvl1pPr>
      <a:lvl2pPr marL="3017520" indent="-1005840" algn="l" defTabSz="4023360" rtl="0" eaLnBrk="1" latinLnBrk="0" hangingPunct="1">
        <a:lnSpc>
          <a:spcPct val="90000"/>
        </a:lnSpc>
        <a:spcBef>
          <a:spcPts val="2200"/>
        </a:spcBef>
        <a:buFont typeface="Arial" panose="020B0604020202020204" pitchFamily="34" charset="0"/>
        <a:buChar char="•"/>
        <a:defRPr sz="10560" kern="1200">
          <a:solidFill>
            <a:schemeClr val="tx1"/>
          </a:solidFill>
          <a:latin typeface="+mn-lt"/>
          <a:ea typeface="+mn-ea"/>
          <a:cs typeface="+mn-cs"/>
        </a:defRPr>
      </a:lvl2pPr>
      <a:lvl3pPr marL="5029200" indent="-1005840" algn="l" defTabSz="4023360" rtl="0" eaLnBrk="1" latinLnBrk="0" hangingPunct="1">
        <a:lnSpc>
          <a:spcPct val="90000"/>
        </a:lnSpc>
        <a:spcBef>
          <a:spcPts val="2200"/>
        </a:spcBef>
        <a:buFont typeface="Arial" panose="020B0604020202020204" pitchFamily="34" charset="0"/>
        <a:buChar char="•"/>
        <a:defRPr sz="8800" kern="1200">
          <a:solidFill>
            <a:schemeClr val="tx1"/>
          </a:solidFill>
          <a:latin typeface="+mn-lt"/>
          <a:ea typeface="+mn-ea"/>
          <a:cs typeface="+mn-cs"/>
        </a:defRPr>
      </a:lvl3pPr>
      <a:lvl4pPr marL="704088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4pPr>
      <a:lvl5pPr marL="905256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5pPr>
      <a:lvl6pPr marL="1106424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6pPr>
      <a:lvl7pPr marL="1307592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7pPr>
      <a:lvl8pPr marL="1508760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8pPr>
      <a:lvl9pPr marL="1709928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9pPr>
    </p:bodyStyle>
    <p:otherStyle>
      <a:defPPr>
        <a:defRPr lang="en-US"/>
      </a:defPPr>
      <a:lvl1pPr marL="0" algn="l" defTabSz="4023360" rtl="0" eaLnBrk="1" latinLnBrk="0" hangingPunct="1">
        <a:defRPr sz="7920" kern="1200">
          <a:solidFill>
            <a:schemeClr val="tx1"/>
          </a:solidFill>
          <a:latin typeface="+mn-lt"/>
          <a:ea typeface="+mn-ea"/>
          <a:cs typeface="+mn-cs"/>
        </a:defRPr>
      </a:lvl1pPr>
      <a:lvl2pPr marL="2011680" algn="l" defTabSz="4023360" rtl="0" eaLnBrk="1" latinLnBrk="0" hangingPunct="1">
        <a:defRPr sz="7920" kern="1200">
          <a:solidFill>
            <a:schemeClr val="tx1"/>
          </a:solidFill>
          <a:latin typeface="+mn-lt"/>
          <a:ea typeface="+mn-ea"/>
          <a:cs typeface="+mn-cs"/>
        </a:defRPr>
      </a:lvl2pPr>
      <a:lvl3pPr marL="4023360" algn="l" defTabSz="4023360" rtl="0" eaLnBrk="1" latinLnBrk="0" hangingPunct="1">
        <a:defRPr sz="7920" kern="1200">
          <a:solidFill>
            <a:schemeClr val="tx1"/>
          </a:solidFill>
          <a:latin typeface="+mn-lt"/>
          <a:ea typeface="+mn-ea"/>
          <a:cs typeface="+mn-cs"/>
        </a:defRPr>
      </a:lvl3pPr>
      <a:lvl4pPr marL="6035040" algn="l" defTabSz="4023360" rtl="0" eaLnBrk="1" latinLnBrk="0" hangingPunct="1">
        <a:defRPr sz="7920" kern="1200">
          <a:solidFill>
            <a:schemeClr val="tx1"/>
          </a:solidFill>
          <a:latin typeface="+mn-lt"/>
          <a:ea typeface="+mn-ea"/>
          <a:cs typeface="+mn-cs"/>
        </a:defRPr>
      </a:lvl4pPr>
      <a:lvl5pPr marL="8046720" algn="l" defTabSz="4023360" rtl="0" eaLnBrk="1" latinLnBrk="0" hangingPunct="1">
        <a:defRPr sz="7920" kern="1200">
          <a:solidFill>
            <a:schemeClr val="tx1"/>
          </a:solidFill>
          <a:latin typeface="+mn-lt"/>
          <a:ea typeface="+mn-ea"/>
          <a:cs typeface="+mn-cs"/>
        </a:defRPr>
      </a:lvl5pPr>
      <a:lvl6pPr marL="10058400" algn="l" defTabSz="4023360" rtl="0" eaLnBrk="1" latinLnBrk="0" hangingPunct="1">
        <a:defRPr sz="7920" kern="1200">
          <a:solidFill>
            <a:schemeClr val="tx1"/>
          </a:solidFill>
          <a:latin typeface="+mn-lt"/>
          <a:ea typeface="+mn-ea"/>
          <a:cs typeface="+mn-cs"/>
        </a:defRPr>
      </a:lvl6pPr>
      <a:lvl7pPr marL="12070080" algn="l" defTabSz="4023360" rtl="0" eaLnBrk="1" latinLnBrk="0" hangingPunct="1">
        <a:defRPr sz="7920" kern="1200">
          <a:solidFill>
            <a:schemeClr val="tx1"/>
          </a:solidFill>
          <a:latin typeface="+mn-lt"/>
          <a:ea typeface="+mn-ea"/>
          <a:cs typeface="+mn-cs"/>
        </a:defRPr>
      </a:lvl7pPr>
      <a:lvl8pPr marL="14081760" algn="l" defTabSz="4023360" rtl="0" eaLnBrk="1" latinLnBrk="0" hangingPunct="1">
        <a:defRPr sz="7920" kern="1200">
          <a:solidFill>
            <a:schemeClr val="tx1"/>
          </a:solidFill>
          <a:latin typeface="+mn-lt"/>
          <a:ea typeface="+mn-ea"/>
          <a:cs typeface="+mn-cs"/>
        </a:defRPr>
      </a:lvl8pPr>
      <a:lvl9pPr marL="16093440" algn="l" defTabSz="4023360" rtl="0" eaLnBrk="1" latinLnBrk="0" hangingPunct="1">
        <a:defRPr sz="7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png"/><Relationship Id="rId18" Type="http://schemas.openxmlformats.org/officeDocument/2006/relationships/image" Target="../media/image12.png"/><Relationship Id="rId26" Type="http://schemas.openxmlformats.org/officeDocument/2006/relationships/image" Target="../media/image20.png"/><Relationship Id="rId3" Type="http://schemas.openxmlformats.org/officeDocument/2006/relationships/image" Target="../media/image1.png"/><Relationship Id="rId21" Type="http://schemas.openxmlformats.org/officeDocument/2006/relationships/image" Target="../media/image15.png"/><Relationship Id="rId7" Type="http://schemas.openxmlformats.org/officeDocument/2006/relationships/image" Target="../media/image5.png"/><Relationship Id="rId12" Type="http://schemas.openxmlformats.org/officeDocument/2006/relationships/customXml" Target="../ink/ink2.xml"/><Relationship Id="rId17" Type="http://schemas.openxmlformats.org/officeDocument/2006/relationships/image" Target="../media/image9.png"/><Relationship Id="rId25" Type="http://schemas.openxmlformats.org/officeDocument/2006/relationships/image" Target="../media/image19.png"/><Relationship Id="rId2" Type="http://schemas.openxmlformats.org/officeDocument/2006/relationships/notesSlide" Target="../notesSlides/notesSlide1.xml"/><Relationship Id="rId16" Type="http://schemas.openxmlformats.org/officeDocument/2006/relationships/image" Target="../media/image8.tif"/><Relationship Id="rId20" Type="http://schemas.openxmlformats.org/officeDocument/2006/relationships/image" Target="../media/image14.png"/><Relationship Id="rId29"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50.png"/><Relationship Id="rId24" Type="http://schemas.openxmlformats.org/officeDocument/2006/relationships/image" Target="../media/image18.png"/><Relationship Id="rId5" Type="http://schemas.openxmlformats.org/officeDocument/2006/relationships/image" Target="../media/image3.png"/><Relationship Id="rId15" Type="http://schemas.openxmlformats.org/officeDocument/2006/relationships/image" Target="../media/image11.png"/><Relationship Id="rId23" Type="http://schemas.openxmlformats.org/officeDocument/2006/relationships/image" Target="../media/image17.png"/><Relationship Id="rId28" Type="http://schemas.openxmlformats.org/officeDocument/2006/relationships/image" Target="../media/image22.png"/><Relationship Id="rId10" Type="http://schemas.openxmlformats.org/officeDocument/2006/relationships/customXml" Target="../ink/ink1.xml"/><Relationship Id="rId19"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customXml" Target="../ink/ink3.xml"/><Relationship Id="rId22" Type="http://schemas.openxmlformats.org/officeDocument/2006/relationships/image" Target="../media/image16.png"/><Relationship Id="rId27" Type="http://schemas.openxmlformats.org/officeDocument/2006/relationships/image" Target="../media/image21.png"/></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4.png"/><Relationship Id="rId18" Type="http://schemas.openxmlformats.org/officeDocument/2006/relationships/image" Target="../media/image50.png"/><Relationship Id="rId26" Type="http://schemas.openxmlformats.org/officeDocument/2006/relationships/image" Target="../media/image27.png"/><Relationship Id="rId3" Type="http://schemas.openxmlformats.org/officeDocument/2006/relationships/image" Target="../media/image1.png"/><Relationship Id="rId21" Type="http://schemas.openxmlformats.org/officeDocument/2006/relationships/customXml" Target="../ink/ink6.xml"/><Relationship Id="rId7" Type="http://schemas.openxmlformats.org/officeDocument/2006/relationships/image" Target="../media/image24.png"/><Relationship Id="rId12" Type="http://schemas.openxmlformats.org/officeDocument/2006/relationships/image" Target="../media/image17.png"/><Relationship Id="rId17" Type="http://schemas.openxmlformats.org/officeDocument/2006/relationships/customXml" Target="../ink/ink4.xml"/><Relationship Id="rId25" Type="http://schemas.openxmlformats.org/officeDocument/2006/relationships/image" Target="../media/image26.png"/><Relationship Id="rId2" Type="http://schemas.openxmlformats.org/officeDocument/2006/relationships/notesSlide" Target="../notesSlides/notesSlide2.xml"/><Relationship Id="rId16" Type="http://schemas.openxmlformats.org/officeDocument/2006/relationships/image" Target="../media/image7.png"/><Relationship Id="rId20" Type="http://schemas.openxmlformats.org/officeDocument/2006/relationships/image" Target="../media/image10.png"/><Relationship Id="rId29"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25.png"/><Relationship Id="rId24" Type="http://schemas.openxmlformats.org/officeDocument/2006/relationships/image" Target="../media/image9.png"/><Relationship Id="rId5" Type="http://schemas.openxmlformats.org/officeDocument/2006/relationships/image" Target="../media/image21.png"/><Relationship Id="rId15" Type="http://schemas.openxmlformats.org/officeDocument/2006/relationships/image" Target="../media/image6.png"/><Relationship Id="rId23" Type="http://schemas.openxmlformats.org/officeDocument/2006/relationships/image" Target="../media/image8.tif"/><Relationship Id="rId28" Type="http://schemas.openxmlformats.org/officeDocument/2006/relationships/image" Target="../media/image12.png"/><Relationship Id="rId10" Type="http://schemas.openxmlformats.org/officeDocument/2006/relationships/image" Target="../media/image16.png"/><Relationship Id="rId19" Type="http://schemas.openxmlformats.org/officeDocument/2006/relationships/customXml" Target="../ink/ink5.xml"/><Relationship Id="rId4" Type="http://schemas.openxmlformats.org/officeDocument/2006/relationships/image" Target="../media/image2.png"/><Relationship Id="rId9" Type="http://schemas.openxmlformats.org/officeDocument/2006/relationships/image" Target="../media/image23.png"/><Relationship Id="rId14" Type="http://schemas.openxmlformats.org/officeDocument/2006/relationships/image" Target="../media/image5.png"/><Relationship Id="rId22" Type="http://schemas.openxmlformats.org/officeDocument/2006/relationships/image" Target="../media/image11.png"/><Relationship Id="rId27"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A626E1A-A2C7-5507-2F19-48EE3F0D8382}"/>
              </a:ext>
            </a:extLst>
          </p:cNvPr>
          <p:cNvSpPr/>
          <p:nvPr/>
        </p:nvSpPr>
        <p:spPr>
          <a:xfrm>
            <a:off x="457199" y="457200"/>
            <a:ext cx="39319200" cy="7498080"/>
          </a:xfrm>
          <a:prstGeom prst="rect">
            <a:avLst/>
          </a:prstGeom>
          <a:solidFill>
            <a:srgbClr val="BAC5C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8800" b="1" dirty="0">
                <a:solidFill>
                  <a:schemeClr val="tx1"/>
                </a:solidFill>
                <a:latin typeface="Helvetica" pitchFamily="2" charset="0"/>
              </a:rPr>
              <a:t>Finding neural representations of navigation strategies using whole-brain imaging of freely moving </a:t>
            </a:r>
            <a:r>
              <a:rPr lang="en-US" sz="8800" b="1" i="1" dirty="0">
                <a:solidFill>
                  <a:schemeClr val="tx1"/>
                </a:solidFill>
                <a:latin typeface="Helvetica" pitchFamily="2" charset="0"/>
              </a:rPr>
              <a:t>C. elegans </a:t>
            </a:r>
            <a:r>
              <a:rPr lang="en-US" sz="8800" b="1" dirty="0">
                <a:solidFill>
                  <a:schemeClr val="tx1"/>
                </a:solidFill>
                <a:latin typeface="Helvetica" pitchFamily="2" charset="0"/>
              </a:rPr>
              <a:t>in an odor gradient </a:t>
            </a:r>
          </a:p>
          <a:p>
            <a:pPr algn="ctr">
              <a:spcBef>
                <a:spcPts val="1200"/>
              </a:spcBef>
            </a:pPr>
            <a:r>
              <a:rPr lang="en-US" sz="5400" u="sng" dirty="0">
                <a:solidFill>
                  <a:schemeClr val="tx1"/>
                </a:solidFill>
                <a:latin typeface="Helvetica" pitchFamily="2" charset="0"/>
              </a:rPr>
              <a:t>Helena Casademunt</a:t>
            </a:r>
            <a:r>
              <a:rPr lang="en-US" sz="5400" baseline="30000" dirty="0">
                <a:solidFill>
                  <a:schemeClr val="tx1"/>
                </a:solidFill>
                <a:latin typeface="Helvetica" pitchFamily="2" charset="0"/>
              </a:rPr>
              <a:t>1,2</a:t>
            </a:r>
            <a:r>
              <a:rPr lang="en-US" sz="5400" dirty="0">
                <a:solidFill>
                  <a:schemeClr val="tx1"/>
                </a:solidFill>
                <a:latin typeface="Helvetica" pitchFamily="2" charset="0"/>
              </a:rPr>
              <a:t>, Core Francisco Park</a:t>
            </a:r>
            <a:r>
              <a:rPr lang="en-US" sz="5400" baseline="30000" dirty="0">
                <a:solidFill>
                  <a:schemeClr val="tx1"/>
                </a:solidFill>
                <a:latin typeface="Helvetica" pitchFamily="2" charset="0"/>
              </a:rPr>
              <a:t>1,2</a:t>
            </a:r>
            <a:r>
              <a:rPr lang="en-US" sz="5400" dirty="0">
                <a:solidFill>
                  <a:schemeClr val="tx1"/>
                </a:solidFill>
                <a:latin typeface="Helvetica" pitchFamily="2" charset="0"/>
              </a:rPr>
              <a:t>, Albert Lin</a:t>
            </a:r>
            <a:r>
              <a:rPr lang="en-US" sz="5400" baseline="30000" dirty="0">
                <a:solidFill>
                  <a:schemeClr val="tx1"/>
                </a:solidFill>
                <a:latin typeface="Helvetica" pitchFamily="2" charset="0"/>
              </a:rPr>
              <a:t>3</a:t>
            </a:r>
            <a:r>
              <a:rPr lang="en-US" sz="5400" dirty="0">
                <a:solidFill>
                  <a:schemeClr val="tx1"/>
                </a:solidFill>
                <a:latin typeface="Helvetica" pitchFamily="2" charset="0"/>
              </a:rPr>
              <a:t>, </a:t>
            </a:r>
            <a:r>
              <a:rPr lang="en-US" sz="5400" dirty="0" err="1">
                <a:solidFill>
                  <a:schemeClr val="tx1"/>
                </a:solidFill>
                <a:latin typeface="Helvetica" pitchFamily="2" charset="0"/>
              </a:rPr>
              <a:t>Hongruo</a:t>
            </a:r>
            <a:r>
              <a:rPr lang="en-US" sz="5400" dirty="0">
                <a:solidFill>
                  <a:schemeClr val="tx1"/>
                </a:solidFill>
                <a:latin typeface="Helvetica" pitchFamily="2" charset="0"/>
              </a:rPr>
              <a:t> Zhang</a:t>
            </a:r>
            <a:r>
              <a:rPr lang="en-US" sz="5400" baseline="30000" dirty="0">
                <a:solidFill>
                  <a:schemeClr val="tx1"/>
                </a:solidFill>
                <a:latin typeface="Helvetica" pitchFamily="2" charset="0"/>
              </a:rPr>
              <a:t>4</a:t>
            </a:r>
            <a:r>
              <a:rPr lang="en-US" sz="5400" dirty="0">
                <a:solidFill>
                  <a:schemeClr val="tx1"/>
                </a:solidFill>
                <a:latin typeface="Helvetica" pitchFamily="2" charset="0"/>
              </a:rPr>
              <a:t>, </a:t>
            </a:r>
          </a:p>
          <a:p>
            <a:pPr algn="ctr">
              <a:spcBef>
                <a:spcPts val="1200"/>
              </a:spcBef>
            </a:pPr>
            <a:r>
              <a:rPr lang="en-US" sz="5400" dirty="0">
                <a:solidFill>
                  <a:schemeClr val="tx1"/>
                </a:solidFill>
                <a:latin typeface="Helvetica" pitchFamily="2" charset="0"/>
              </a:rPr>
              <a:t>John Laver</a:t>
            </a:r>
            <a:r>
              <a:rPr lang="en-US" sz="5400" baseline="30000" dirty="0">
                <a:solidFill>
                  <a:schemeClr val="tx1"/>
                </a:solidFill>
                <a:latin typeface="Helvetica" pitchFamily="2" charset="0"/>
              </a:rPr>
              <a:t>5</a:t>
            </a:r>
            <a:r>
              <a:rPr lang="en-US" sz="5400" dirty="0">
                <a:solidFill>
                  <a:schemeClr val="tx1"/>
                </a:solidFill>
                <a:latin typeface="Helvetica" pitchFamily="2" charset="0"/>
              </a:rPr>
              <a:t>, John Calarco</a:t>
            </a:r>
            <a:r>
              <a:rPr lang="en-US" sz="5400" baseline="30000" dirty="0">
                <a:solidFill>
                  <a:schemeClr val="tx1"/>
                </a:solidFill>
                <a:latin typeface="Helvetica" pitchFamily="2" charset="0"/>
              </a:rPr>
              <a:t>5</a:t>
            </a:r>
            <a:r>
              <a:rPr lang="en-US" sz="5400" dirty="0">
                <a:solidFill>
                  <a:schemeClr val="tx1"/>
                </a:solidFill>
                <a:latin typeface="Helvetica" pitchFamily="2" charset="0"/>
              </a:rPr>
              <a:t>, Mei Zhen</a:t>
            </a:r>
            <a:r>
              <a:rPr lang="en-US" sz="5400" baseline="30000" dirty="0">
                <a:solidFill>
                  <a:schemeClr val="tx1"/>
                </a:solidFill>
                <a:latin typeface="Helvetica" pitchFamily="2" charset="0"/>
              </a:rPr>
              <a:t>6</a:t>
            </a:r>
            <a:r>
              <a:rPr lang="en-US" sz="5400" dirty="0">
                <a:solidFill>
                  <a:schemeClr val="tx1"/>
                </a:solidFill>
                <a:latin typeface="Helvetica" pitchFamily="2" charset="0"/>
              </a:rPr>
              <a:t>, Aravinthan D. T. Samuel</a:t>
            </a:r>
            <a:r>
              <a:rPr lang="en-US" sz="5400" baseline="30000" dirty="0">
                <a:solidFill>
                  <a:schemeClr val="tx1"/>
                </a:solidFill>
                <a:latin typeface="Helvetica" pitchFamily="2" charset="0"/>
              </a:rPr>
              <a:t>1,2</a:t>
            </a:r>
            <a:endParaRPr lang="en-US" sz="5400" dirty="0">
              <a:solidFill>
                <a:schemeClr val="tx1"/>
              </a:solidFill>
              <a:latin typeface="Helvetica" pitchFamily="2" charset="0"/>
            </a:endParaRPr>
          </a:p>
          <a:p>
            <a:pPr algn="ctr"/>
            <a:r>
              <a:rPr lang="en-US" sz="4000" baseline="30000" dirty="0">
                <a:solidFill>
                  <a:prstClr val="black"/>
                </a:solidFill>
                <a:latin typeface="Helvetica" pitchFamily="2" charset="0"/>
              </a:rPr>
              <a:t>1</a:t>
            </a:r>
            <a:r>
              <a:rPr lang="en-US" sz="4000" dirty="0">
                <a:solidFill>
                  <a:prstClr val="black"/>
                </a:solidFill>
                <a:latin typeface="Helvetica" pitchFamily="2" charset="0"/>
              </a:rPr>
              <a:t> Department of Physics, Harvard University, Cambridge, MA, USA;  </a:t>
            </a:r>
            <a:r>
              <a:rPr lang="en-US" sz="4000" baseline="30000" dirty="0">
                <a:solidFill>
                  <a:prstClr val="black"/>
                </a:solidFill>
                <a:latin typeface="Helvetica" pitchFamily="2" charset="0"/>
              </a:rPr>
              <a:t>2</a:t>
            </a:r>
            <a:r>
              <a:rPr lang="en-US" sz="4000" dirty="0">
                <a:solidFill>
                  <a:prstClr val="black"/>
                </a:solidFill>
                <a:latin typeface="Helvetica" pitchFamily="2" charset="0"/>
              </a:rPr>
              <a:t> Center for Brain Science, Harvard University, Cambridge, MA, USA; </a:t>
            </a:r>
            <a:r>
              <a:rPr lang="en-US" sz="4000" baseline="30000" dirty="0">
                <a:solidFill>
                  <a:prstClr val="black"/>
                </a:solidFill>
                <a:latin typeface="Helvetica" pitchFamily="2" charset="0"/>
              </a:rPr>
              <a:t>3</a:t>
            </a:r>
            <a:r>
              <a:rPr lang="en-US" sz="4000" dirty="0">
                <a:solidFill>
                  <a:prstClr val="black"/>
                </a:solidFill>
                <a:latin typeface="Helvetica" pitchFamily="2" charset="0"/>
              </a:rPr>
              <a:t> Center for the Physics of Biological Function, Princeton University, Princeton, NJ, USA; </a:t>
            </a:r>
            <a:r>
              <a:rPr lang="en-US" sz="4000" baseline="30000" dirty="0">
                <a:solidFill>
                  <a:prstClr val="black"/>
                </a:solidFill>
                <a:latin typeface="Helvetica" pitchFamily="2" charset="0"/>
              </a:rPr>
              <a:t>4</a:t>
            </a:r>
            <a:r>
              <a:rPr lang="en-US" sz="4000" dirty="0">
                <a:solidFill>
                  <a:prstClr val="black"/>
                </a:solidFill>
                <a:latin typeface="Helvetica" pitchFamily="2" charset="0"/>
              </a:rPr>
              <a:t> Department of Physiology, University of Toronto, Toronto, ON, Canada; </a:t>
            </a:r>
            <a:r>
              <a:rPr lang="en-US" sz="4000" baseline="30000" dirty="0">
                <a:solidFill>
                  <a:prstClr val="black"/>
                </a:solidFill>
                <a:latin typeface="Helvetica" pitchFamily="2" charset="0"/>
              </a:rPr>
              <a:t>5</a:t>
            </a:r>
            <a:r>
              <a:rPr lang="en-US" sz="4000" dirty="0">
                <a:solidFill>
                  <a:prstClr val="black"/>
                </a:solidFill>
                <a:latin typeface="Helvetica" pitchFamily="2" charset="0"/>
              </a:rPr>
              <a:t> Department of Cell &amp; Systems Biology, University of Toronto, Toronto, ON, Canada; </a:t>
            </a:r>
            <a:r>
              <a:rPr lang="en-US" sz="4000" baseline="30000" dirty="0">
                <a:solidFill>
                  <a:prstClr val="black"/>
                </a:solidFill>
                <a:latin typeface="Helvetica" pitchFamily="2" charset="0"/>
              </a:rPr>
              <a:t>6</a:t>
            </a:r>
            <a:r>
              <a:rPr lang="en-US" sz="4000" dirty="0">
                <a:solidFill>
                  <a:prstClr val="black"/>
                </a:solidFill>
                <a:latin typeface="Helvetica" pitchFamily="2" charset="0"/>
              </a:rPr>
              <a:t> </a:t>
            </a:r>
            <a:r>
              <a:rPr lang="en-US" sz="4000" dirty="0" err="1">
                <a:solidFill>
                  <a:prstClr val="black"/>
                </a:solidFill>
                <a:latin typeface="Helvetica" pitchFamily="2" charset="0"/>
              </a:rPr>
              <a:t>Lunenfeld</a:t>
            </a:r>
            <a:r>
              <a:rPr lang="en-US" sz="4000" dirty="0">
                <a:solidFill>
                  <a:prstClr val="black"/>
                </a:solidFill>
                <a:latin typeface="Helvetica" pitchFamily="2" charset="0"/>
              </a:rPr>
              <a:t>-Tanenbaum Research Institute, Mount Sinai Hospital, Toronto, ON, Canada.</a:t>
            </a:r>
          </a:p>
          <a:p>
            <a:pPr lvl="0" algn="ctr"/>
            <a:r>
              <a:rPr lang="en-US" sz="4000" b="1" dirty="0">
                <a:solidFill>
                  <a:prstClr val="black"/>
                </a:solidFill>
                <a:latin typeface="Helvetica" pitchFamily="2" charset="0"/>
              </a:rPr>
              <a:t>Contact: </a:t>
            </a:r>
            <a:r>
              <a:rPr lang="en-US" sz="4000" dirty="0" err="1">
                <a:solidFill>
                  <a:prstClr val="black"/>
                </a:solidFill>
                <a:latin typeface="Helvetica" pitchFamily="2" charset="0"/>
              </a:rPr>
              <a:t>hcasademunt@g.harvard.edu</a:t>
            </a:r>
            <a:endParaRPr lang="en-US" sz="4000" dirty="0">
              <a:solidFill>
                <a:prstClr val="black"/>
              </a:solidFill>
              <a:latin typeface="Helvetica" pitchFamily="2" charset="0"/>
            </a:endParaRPr>
          </a:p>
        </p:txBody>
      </p:sp>
      <p:pic>
        <p:nvPicPr>
          <p:cNvPr id="8" name="Picture 7">
            <a:extLst>
              <a:ext uri="{FF2B5EF4-FFF2-40B4-BE49-F238E27FC236}">
                <a16:creationId xmlns:a16="http://schemas.microsoft.com/office/drawing/2014/main" id="{6101DB07-9244-DDC5-2C89-6A762250FF21}"/>
              </a:ext>
            </a:extLst>
          </p:cNvPr>
          <p:cNvPicPr>
            <a:picLocks noChangeAspect="1"/>
          </p:cNvPicPr>
          <p:nvPr/>
        </p:nvPicPr>
        <p:blipFill>
          <a:blip r:embed="rId3"/>
          <a:stretch>
            <a:fillRect/>
          </a:stretch>
        </p:blipFill>
        <p:spPr>
          <a:xfrm>
            <a:off x="1381411" y="3739774"/>
            <a:ext cx="5943600" cy="947728"/>
          </a:xfrm>
          <a:prstGeom prst="rect">
            <a:avLst/>
          </a:prstGeom>
          <a:solidFill>
            <a:schemeClr val="bg1"/>
          </a:solidFill>
        </p:spPr>
      </p:pic>
      <p:pic>
        <p:nvPicPr>
          <p:cNvPr id="9" name="Picture 8" descr="Text&#10;&#10;Description automatically generated">
            <a:extLst>
              <a:ext uri="{FF2B5EF4-FFF2-40B4-BE49-F238E27FC236}">
                <a16:creationId xmlns:a16="http://schemas.microsoft.com/office/drawing/2014/main" id="{3C7B3993-222E-B9EE-A08D-BECCA202369C}"/>
              </a:ext>
            </a:extLst>
          </p:cNvPr>
          <p:cNvPicPr>
            <a:picLocks noChangeAspect="1"/>
          </p:cNvPicPr>
          <p:nvPr/>
        </p:nvPicPr>
        <p:blipFill>
          <a:blip r:embed="rId4"/>
          <a:stretch>
            <a:fillRect/>
          </a:stretch>
        </p:blipFill>
        <p:spPr>
          <a:xfrm>
            <a:off x="33947921" y="3664998"/>
            <a:ext cx="4423005" cy="1097280"/>
          </a:xfrm>
          <a:prstGeom prst="rect">
            <a:avLst/>
          </a:prstGeom>
        </p:spPr>
      </p:pic>
      <p:sp>
        <p:nvSpPr>
          <p:cNvPr id="80" name="Rectangle 79">
            <a:extLst>
              <a:ext uri="{FF2B5EF4-FFF2-40B4-BE49-F238E27FC236}">
                <a16:creationId xmlns:a16="http://schemas.microsoft.com/office/drawing/2014/main" id="{9F2D96B4-03D7-0762-D93F-C4DBAC5E43FC}"/>
              </a:ext>
            </a:extLst>
          </p:cNvPr>
          <p:cNvSpPr/>
          <p:nvPr/>
        </p:nvSpPr>
        <p:spPr>
          <a:xfrm>
            <a:off x="26974800" y="34198560"/>
            <a:ext cx="12801600" cy="5577840"/>
          </a:xfrm>
          <a:prstGeom prst="rect">
            <a:avLst/>
          </a:prstGeom>
          <a:solidFill>
            <a:srgbClr val="D7D1CB"/>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91440" rIns="274320" bIns="91440" rtlCol="0" anchor="t"/>
          <a:lstStyle/>
          <a:p>
            <a:pPr>
              <a:lnSpc>
                <a:spcPct val="120000"/>
              </a:lnSpc>
            </a:pPr>
            <a:r>
              <a:rPr lang="en-US" sz="4000" b="1" dirty="0">
                <a:solidFill>
                  <a:schemeClr val="tx1"/>
                </a:solidFill>
                <a:latin typeface="Helvetica" pitchFamily="2" charset="0"/>
              </a:rPr>
              <a:t>Conclusions and future work</a:t>
            </a:r>
            <a:endParaRPr lang="en-US" sz="3600" dirty="0">
              <a:solidFill>
                <a:schemeClr val="tx1"/>
              </a:solidFill>
              <a:latin typeface="Helvetica" pitchFamily="2" charset="0"/>
            </a:endParaRPr>
          </a:p>
          <a:p>
            <a:pPr marL="457200" indent="-457200">
              <a:lnSpc>
                <a:spcPct val="120000"/>
              </a:lnSpc>
              <a:buFont typeface="Arial" panose="020B0604020202020204" pitchFamily="34" charset="0"/>
              <a:buChar char="•"/>
            </a:pPr>
            <a:r>
              <a:rPr lang="en-US" sz="3600" dirty="0">
                <a:solidFill>
                  <a:schemeClr val="tx1"/>
                </a:solidFill>
                <a:latin typeface="Helvetica" pitchFamily="2" charset="0"/>
              </a:rPr>
              <a:t>We can record whole-brain activity with neuron identities during free navigation in an attractive odor gradient.</a:t>
            </a:r>
          </a:p>
          <a:p>
            <a:pPr marL="457200" indent="-457200">
              <a:lnSpc>
                <a:spcPct val="120000"/>
              </a:lnSpc>
              <a:buFont typeface="Arial" panose="020B0604020202020204" pitchFamily="34" charset="0"/>
              <a:buChar char="•"/>
            </a:pPr>
            <a:r>
              <a:rPr lang="en-US" sz="3600" dirty="0">
                <a:solidFill>
                  <a:schemeClr val="tx1"/>
                </a:solidFill>
                <a:latin typeface="Helvetica" pitchFamily="2" charset="0"/>
              </a:rPr>
              <a:t>Whole-brain activity shows clear behavioral correlates, but finding representations of some behaviors and stimulus encoding is ongoing work.</a:t>
            </a:r>
          </a:p>
          <a:p>
            <a:pPr marL="457200" indent="-457200">
              <a:lnSpc>
                <a:spcPct val="120000"/>
              </a:lnSpc>
              <a:buFont typeface="Arial" panose="020B0604020202020204" pitchFamily="34" charset="0"/>
              <a:buChar char="•"/>
            </a:pPr>
            <a:r>
              <a:rPr lang="en-US" sz="3600" dirty="0">
                <a:solidFill>
                  <a:schemeClr val="tx1"/>
                </a:solidFill>
                <a:latin typeface="Helvetica" pitchFamily="2" charset="0"/>
              </a:rPr>
              <a:t>Global brain correlation structure is independent of stimulus identity.</a:t>
            </a:r>
          </a:p>
        </p:txBody>
      </p:sp>
      <p:sp>
        <p:nvSpPr>
          <p:cNvPr id="81" name="TextBox 80">
            <a:extLst>
              <a:ext uri="{FF2B5EF4-FFF2-40B4-BE49-F238E27FC236}">
                <a16:creationId xmlns:a16="http://schemas.microsoft.com/office/drawing/2014/main" id="{806220C8-EFBA-D3B9-4CA9-8224907638B1}"/>
              </a:ext>
            </a:extLst>
          </p:cNvPr>
          <p:cNvSpPr txBox="1"/>
          <p:nvPr/>
        </p:nvSpPr>
        <p:spPr>
          <a:xfrm>
            <a:off x="457199" y="39493052"/>
            <a:ext cx="7683413" cy="400110"/>
          </a:xfrm>
          <a:prstGeom prst="rect">
            <a:avLst/>
          </a:prstGeom>
          <a:noFill/>
        </p:spPr>
        <p:txBody>
          <a:bodyPr wrap="square" rtlCol="0">
            <a:spAutoFit/>
          </a:bodyPr>
          <a:lstStyle/>
          <a:p>
            <a:r>
              <a:rPr lang="en-US" sz="2000" b="1" dirty="0">
                <a:latin typeface="Helvetica" pitchFamily="2" charset="0"/>
              </a:rPr>
              <a:t>Funding: </a:t>
            </a:r>
            <a:r>
              <a:rPr lang="en-US" sz="2000" dirty="0">
                <a:latin typeface="Helvetica" pitchFamily="2" charset="0"/>
              </a:rPr>
              <a:t>NIH R01NS113119-01, NSF POLS PHY-1806818.</a:t>
            </a:r>
          </a:p>
        </p:txBody>
      </p:sp>
      <p:sp>
        <p:nvSpPr>
          <p:cNvPr id="82" name="Rectangle 81">
            <a:extLst>
              <a:ext uri="{FF2B5EF4-FFF2-40B4-BE49-F238E27FC236}">
                <a16:creationId xmlns:a16="http://schemas.microsoft.com/office/drawing/2014/main" id="{8A6887B0-E5F4-66E1-40B2-5075644914E8}"/>
              </a:ext>
            </a:extLst>
          </p:cNvPr>
          <p:cNvSpPr/>
          <p:nvPr/>
        </p:nvSpPr>
        <p:spPr>
          <a:xfrm>
            <a:off x="457200" y="37673280"/>
            <a:ext cx="12801600" cy="1737360"/>
          </a:xfrm>
          <a:prstGeom prst="rect">
            <a:avLst/>
          </a:prstGeom>
          <a:solidFill>
            <a:srgbClr val="D7D1CB"/>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91440" rIns="274320" bIns="91440" rtlCol="0" anchor="t"/>
          <a:lstStyle/>
          <a:p>
            <a:pPr>
              <a:lnSpc>
                <a:spcPct val="140000"/>
              </a:lnSpc>
            </a:pPr>
            <a:r>
              <a:rPr lang="en-US" sz="3600" b="1" dirty="0">
                <a:solidFill>
                  <a:schemeClr val="tx1"/>
                </a:solidFill>
                <a:latin typeface="Helvetica" pitchFamily="2" charset="0"/>
              </a:rPr>
              <a:t>References</a:t>
            </a:r>
          </a:p>
          <a:p>
            <a:pPr>
              <a:lnSpc>
                <a:spcPct val="140000"/>
              </a:lnSpc>
            </a:pPr>
            <a:r>
              <a:rPr lang="en-US" sz="3600" dirty="0">
                <a:solidFill>
                  <a:schemeClr val="tx1"/>
                </a:solidFill>
                <a:latin typeface="Helvetica" pitchFamily="2" charset="0"/>
              </a:rPr>
              <a:t>[1] Lin et al., 2023, </a:t>
            </a:r>
            <a:r>
              <a:rPr lang="en-US" sz="3600" i="1" dirty="0">
                <a:solidFill>
                  <a:schemeClr val="tx1"/>
                </a:solidFill>
                <a:latin typeface="Helvetica" pitchFamily="2" charset="0"/>
              </a:rPr>
              <a:t>Science Advances</a:t>
            </a:r>
            <a:r>
              <a:rPr lang="en-US" sz="3600" dirty="0">
                <a:solidFill>
                  <a:schemeClr val="tx1"/>
                </a:solidFill>
                <a:latin typeface="Helvetica" pitchFamily="2" charset="0"/>
              </a:rPr>
              <a:t>.</a:t>
            </a:r>
            <a:endParaRPr lang="en-US" sz="3200" dirty="0">
              <a:solidFill>
                <a:schemeClr val="tx1"/>
              </a:solidFill>
              <a:latin typeface="Helvetica" pitchFamily="2" charset="0"/>
            </a:endParaRPr>
          </a:p>
        </p:txBody>
      </p:sp>
      <p:sp>
        <p:nvSpPr>
          <p:cNvPr id="83" name="Rectangle 82">
            <a:extLst>
              <a:ext uri="{FF2B5EF4-FFF2-40B4-BE49-F238E27FC236}">
                <a16:creationId xmlns:a16="http://schemas.microsoft.com/office/drawing/2014/main" id="{C16BEF90-D0AB-B012-8D8B-83097CE23DC4}"/>
              </a:ext>
            </a:extLst>
          </p:cNvPr>
          <p:cNvSpPr/>
          <p:nvPr/>
        </p:nvSpPr>
        <p:spPr>
          <a:xfrm>
            <a:off x="457199" y="8412480"/>
            <a:ext cx="12803943" cy="8595360"/>
          </a:xfrm>
          <a:prstGeom prst="rect">
            <a:avLst/>
          </a:prstGeom>
          <a:solidFill>
            <a:srgbClr val="8996A0"/>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91440" rIns="274320" bIns="91440" rtlCol="0" anchor="ctr"/>
          <a:lstStyle/>
          <a:p>
            <a:pPr algn="just">
              <a:lnSpc>
                <a:spcPct val="140000"/>
              </a:lnSpc>
            </a:pPr>
            <a:r>
              <a:rPr lang="en-US" sz="4000" b="1" dirty="0">
                <a:solidFill>
                  <a:schemeClr val="tx1"/>
                </a:solidFill>
                <a:latin typeface="Helvetica" pitchFamily="2" charset="0"/>
              </a:rPr>
              <a:t>Abstract. </a:t>
            </a:r>
            <a:r>
              <a:rPr lang="en-US" sz="3600" dirty="0">
                <a:solidFill>
                  <a:schemeClr val="tx1"/>
                </a:solidFill>
                <a:latin typeface="Helvetica" pitchFamily="2" charset="0"/>
              </a:rPr>
              <a:t>We record whole-brain activity of animals freely navigating in an attractive odorant gradient to understand how neural activity encodes gradient information and how this leads to probabilistic navigation strategies. We can measure whole-brain activity with neuron identities, behavior, and changes in experienced odorant concentration at the same time. By finding how neural activity relates to sensory and behavioral variables, we hope to understand how the brain senses information from a complex environment and how it integrates this information with internal states to generate behavior. </a:t>
            </a:r>
          </a:p>
        </p:txBody>
      </p:sp>
      <p:sp>
        <p:nvSpPr>
          <p:cNvPr id="54" name="Rounded Rectangle 53">
            <a:extLst>
              <a:ext uri="{FF2B5EF4-FFF2-40B4-BE49-F238E27FC236}">
                <a16:creationId xmlns:a16="http://schemas.microsoft.com/office/drawing/2014/main" id="{E76ABFB2-EE7C-7D7A-7E69-30B6C57CA137}"/>
              </a:ext>
            </a:extLst>
          </p:cNvPr>
          <p:cNvSpPr/>
          <p:nvPr/>
        </p:nvSpPr>
        <p:spPr>
          <a:xfrm>
            <a:off x="26974800" y="18745199"/>
            <a:ext cx="12801600" cy="14996160"/>
          </a:xfrm>
          <a:prstGeom prst="roundRect">
            <a:avLst>
              <a:gd name="adj" fmla="val 9893"/>
            </a:avLst>
          </a:prstGeom>
          <a:noFill/>
          <a:ln w="76200">
            <a:solidFill>
              <a:srgbClr val="A51C3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solidFill>
                  <a:schemeClr val="tx1"/>
                </a:solidFill>
                <a:latin typeface="Helvetica" pitchFamily="2" charset="0"/>
              </a:rPr>
              <a:t>Predicting behavior using linear </a:t>
            </a:r>
          </a:p>
          <a:p>
            <a:pPr algn="ctr"/>
            <a:r>
              <a:rPr lang="en-US" sz="4800" dirty="0">
                <a:solidFill>
                  <a:schemeClr val="tx1"/>
                </a:solidFill>
                <a:latin typeface="Helvetica" pitchFamily="2" charset="0"/>
              </a:rPr>
              <a:t>regression with time lags</a:t>
            </a:r>
          </a:p>
          <a:p>
            <a:endParaRPr lang="en-US" sz="2800" dirty="0">
              <a:solidFill>
                <a:schemeClr val="tx1"/>
              </a:solidFill>
              <a:latin typeface="Helvetica" pitchFamily="2" charset="0"/>
            </a:endParaRPr>
          </a:p>
        </p:txBody>
      </p:sp>
      <p:sp>
        <p:nvSpPr>
          <p:cNvPr id="6" name="TextBox 5">
            <a:extLst>
              <a:ext uri="{FF2B5EF4-FFF2-40B4-BE49-F238E27FC236}">
                <a16:creationId xmlns:a16="http://schemas.microsoft.com/office/drawing/2014/main" id="{734C2CAB-52B9-DE7A-69AB-76B4FB735D04}"/>
              </a:ext>
            </a:extLst>
          </p:cNvPr>
          <p:cNvSpPr txBox="1"/>
          <p:nvPr/>
        </p:nvSpPr>
        <p:spPr>
          <a:xfrm>
            <a:off x="34583053" y="27458517"/>
            <a:ext cx="4572000" cy="5632311"/>
          </a:xfrm>
          <a:prstGeom prst="rect">
            <a:avLst/>
          </a:prstGeom>
          <a:noFill/>
        </p:spPr>
        <p:txBody>
          <a:bodyPr wrap="square" rtlCol="0">
            <a:spAutoFit/>
          </a:bodyPr>
          <a:lstStyle/>
          <a:p>
            <a:r>
              <a:rPr lang="en-US" sz="4000" dirty="0">
                <a:latin typeface="Helvetica" pitchFamily="2" charset="0"/>
              </a:rPr>
              <a:t>We can predict speed of a different worm, regardless of stimulus.</a:t>
            </a:r>
          </a:p>
          <a:p>
            <a:endParaRPr lang="en-US" sz="4000" dirty="0">
              <a:latin typeface="Helvetica" pitchFamily="2" charset="0"/>
            </a:endParaRPr>
          </a:p>
          <a:p>
            <a:r>
              <a:rPr lang="en-US" sz="4000" dirty="0">
                <a:latin typeface="Helvetica" pitchFamily="2" charset="0"/>
              </a:rPr>
              <a:t>We cannot predict other behaviors or stimulus using linear models.</a:t>
            </a:r>
          </a:p>
        </p:txBody>
      </p:sp>
      <p:pic>
        <p:nvPicPr>
          <p:cNvPr id="34" name="Picture 33" descr="A graph with different colored boxes&#10;&#10;Description automatically generated with medium confidence">
            <a:extLst>
              <a:ext uri="{FF2B5EF4-FFF2-40B4-BE49-F238E27FC236}">
                <a16:creationId xmlns:a16="http://schemas.microsoft.com/office/drawing/2014/main" id="{A10D9236-1538-F7D9-6810-A7749376BCE1}"/>
              </a:ext>
            </a:extLst>
          </p:cNvPr>
          <p:cNvPicPr>
            <a:picLocks noChangeAspect="1"/>
          </p:cNvPicPr>
          <p:nvPr/>
        </p:nvPicPr>
        <p:blipFill rotWithShape="1">
          <a:blip r:embed="rId5"/>
          <a:srcRect b="5192"/>
          <a:stretch/>
        </p:blipFill>
        <p:spPr>
          <a:xfrm>
            <a:off x="27885671" y="28412024"/>
            <a:ext cx="5925435" cy="4681501"/>
          </a:xfrm>
          <a:prstGeom prst="rect">
            <a:avLst/>
          </a:prstGeom>
        </p:spPr>
      </p:pic>
      <p:sp>
        <p:nvSpPr>
          <p:cNvPr id="52" name="Rounded Rectangle 51">
            <a:extLst>
              <a:ext uri="{FF2B5EF4-FFF2-40B4-BE49-F238E27FC236}">
                <a16:creationId xmlns:a16="http://schemas.microsoft.com/office/drawing/2014/main" id="{7F457891-81FF-BF47-6E43-341F760170B5}"/>
              </a:ext>
            </a:extLst>
          </p:cNvPr>
          <p:cNvSpPr/>
          <p:nvPr/>
        </p:nvSpPr>
        <p:spPr>
          <a:xfrm>
            <a:off x="13716000" y="22037040"/>
            <a:ext cx="12801600" cy="17739360"/>
          </a:xfrm>
          <a:prstGeom prst="roundRect">
            <a:avLst>
              <a:gd name="adj" fmla="val 9893"/>
            </a:avLst>
          </a:prstGeom>
          <a:noFill/>
          <a:ln w="76200">
            <a:solidFill>
              <a:srgbClr val="A51C3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solidFill>
                  <a:schemeClr val="tx1"/>
                </a:solidFill>
                <a:latin typeface="Helvetica" pitchFamily="2" charset="0"/>
              </a:rPr>
              <a:t>Whole-brain activity correlation structure</a:t>
            </a:r>
          </a:p>
          <a:p>
            <a:endParaRPr lang="en-US" sz="2800" dirty="0">
              <a:solidFill>
                <a:schemeClr val="tx1"/>
              </a:solidFill>
              <a:latin typeface="Helvetica" pitchFamily="2" charset="0"/>
            </a:endParaRPr>
          </a:p>
        </p:txBody>
      </p:sp>
      <p:sp>
        <p:nvSpPr>
          <p:cNvPr id="40" name="Rounded Rectangle 39">
            <a:extLst>
              <a:ext uri="{FF2B5EF4-FFF2-40B4-BE49-F238E27FC236}">
                <a16:creationId xmlns:a16="http://schemas.microsoft.com/office/drawing/2014/main" id="{841ECD10-C698-F4A3-77A3-240AC360681C}"/>
              </a:ext>
            </a:extLst>
          </p:cNvPr>
          <p:cNvSpPr/>
          <p:nvPr/>
        </p:nvSpPr>
        <p:spPr>
          <a:xfrm>
            <a:off x="13716000" y="8412480"/>
            <a:ext cx="12801600" cy="13167360"/>
          </a:xfrm>
          <a:prstGeom prst="roundRect">
            <a:avLst>
              <a:gd name="adj" fmla="val 9893"/>
            </a:avLst>
          </a:prstGeom>
          <a:noFill/>
          <a:ln w="76200">
            <a:solidFill>
              <a:srgbClr val="A51C3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solidFill>
                  <a:schemeClr val="tx1"/>
                </a:solidFill>
                <a:latin typeface="Helvetica" pitchFamily="2" charset="0"/>
              </a:rPr>
              <a:t>Whole-brain activity and behavior</a:t>
            </a:r>
          </a:p>
          <a:p>
            <a:endParaRPr lang="en-US" sz="2800" dirty="0">
              <a:solidFill>
                <a:schemeClr val="tx1"/>
              </a:solidFill>
              <a:latin typeface="Helvetica" pitchFamily="2" charset="0"/>
            </a:endParaRPr>
          </a:p>
        </p:txBody>
      </p:sp>
      <p:sp>
        <p:nvSpPr>
          <p:cNvPr id="39" name="Rounded Rectangle 38">
            <a:extLst>
              <a:ext uri="{FF2B5EF4-FFF2-40B4-BE49-F238E27FC236}">
                <a16:creationId xmlns:a16="http://schemas.microsoft.com/office/drawing/2014/main" id="{66F4FADE-509C-D7BC-CC6F-2D7587C63F69}"/>
              </a:ext>
            </a:extLst>
          </p:cNvPr>
          <p:cNvSpPr/>
          <p:nvPr/>
        </p:nvSpPr>
        <p:spPr>
          <a:xfrm>
            <a:off x="26974800" y="8412480"/>
            <a:ext cx="12801600" cy="9875520"/>
          </a:xfrm>
          <a:prstGeom prst="roundRect">
            <a:avLst>
              <a:gd name="adj" fmla="val 9893"/>
            </a:avLst>
          </a:prstGeom>
          <a:noFill/>
          <a:ln w="76200">
            <a:solidFill>
              <a:srgbClr val="A51C3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solidFill>
                  <a:schemeClr val="tx1"/>
                </a:solidFill>
                <a:latin typeface="Helvetica" pitchFamily="2" charset="0"/>
              </a:rPr>
              <a:t>Experiment</a:t>
            </a:r>
          </a:p>
          <a:p>
            <a:endParaRPr lang="en-US" sz="2800" dirty="0">
              <a:solidFill>
                <a:schemeClr val="tx1"/>
              </a:solidFill>
              <a:latin typeface="Helvetica" pitchFamily="2" charset="0"/>
            </a:endParaRPr>
          </a:p>
        </p:txBody>
      </p:sp>
      <p:pic>
        <p:nvPicPr>
          <p:cNvPr id="23" name="Picture 22" descr="A graph of a number of numbers and a graph&#10;&#10;Description automatically generated with medium confidence">
            <a:extLst>
              <a:ext uri="{FF2B5EF4-FFF2-40B4-BE49-F238E27FC236}">
                <a16:creationId xmlns:a16="http://schemas.microsoft.com/office/drawing/2014/main" id="{475F819D-7B92-AF72-43D6-48E450985F05}"/>
              </a:ext>
            </a:extLst>
          </p:cNvPr>
          <p:cNvPicPr>
            <a:picLocks noChangeAspect="1"/>
          </p:cNvPicPr>
          <p:nvPr/>
        </p:nvPicPr>
        <p:blipFill>
          <a:blip r:embed="rId6"/>
          <a:stretch>
            <a:fillRect/>
          </a:stretch>
        </p:blipFill>
        <p:spPr>
          <a:xfrm>
            <a:off x="7152273" y="28447935"/>
            <a:ext cx="4920293" cy="3690220"/>
          </a:xfrm>
          <a:prstGeom prst="rect">
            <a:avLst/>
          </a:prstGeom>
        </p:spPr>
      </p:pic>
      <p:pic>
        <p:nvPicPr>
          <p:cNvPr id="26" name="Picture 25" descr="A graph of a body angle and body angle&#10;&#10;Description automatically generated">
            <a:extLst>
              <a:ext uri="{FF2B5EF4-FFF2-40B4-BE49-F238E27FC236}">
                <a16:creationId xmlns:a16="http://schemas.microsoft.com/office/drawing/2014/main" id="{7B544FF1-FA40-3A83-DDFA-A692EC5D5571}"/>
              </a:ext>
            </a:extLst>
          </p:cNvPr>
          <p:cNvPicPr>
            <a:picLocks noChangeAspect="1"/>
          </p:cNvPicPr>
          <p:nvPr/>
        </p:nvPicPr>
        <p:blipFill rotWithShape="1">
          <a:blip r:embed="rId7"/>
          <a:srcRect l="49668" t="16120"/>
          <a:stretch/>
        </p:blipFill>
        <p:spPr>
          <a:xfrm>
            <a:off x="7657519" y="33283705"/>
            <a:ext cx="4114374" cy="3428366"/>
          </a:xfrm>
          <a:prstGeom prst="rect">
            <a:avLst/>
          </a:prstGeom>
        </p:spPr>
      </p:pic>
      <p:sp>
        <p:nvSpPr>
          <p:cNvPr id="27" name="TextBox 26">
            <a:extLst>
              <a:ext uri="{FF2B5EF4-FFF2-40B4-BE49-F238E27FC236}">
                <a16:creationId xmlns:a16="http://schemas.microsoft.com/office/drawing/2014/main" id="{2F8078F6-B1CB-A688-EFCC-53450B7757EC}"/>
              </a:ext>
            </a:extLst>
          </p:cNvPr>
          <p:cNvSpPr txBox="1"/>
          <p:nvPr/>
        </p:nvSpPr>
        <p:spPr>
          <a:xfrm>
            <a:off x="7867364" y="32760707"/>
            <a:ext cx="3959553" cy="523220"/>
          </a:xfrm>
          <a:prstGeom prst="rect">
            <a:avLst/>
          </a:prstGeom>
          <a:noFill/>
        </p:spPr>
        <p:txBody>
          <a:bodyPr wrap="square" rtlCol="0">
            <a:spAutoFit/>
          </a:bodyPr>
          <a:lstStyle/>
          <a:p>
            <a:pPr algn="ctr"/>
            <a:r>
              <a:rPr lang="en-US" sz="2800" dirty="0">
                <a:latin typeface="Helvetica" pitchFamily="2" charset="0"/>
              </a:rPr>
              <a:t>Head orientation</a:t>
            </a:r>
          </a:p>
        </p:txBody>
      </p:sp>
      <p:sp>
        <p:nvSpPr>
          <p:cNvPr id="85" name="TextBox 84">
            <a:extLst>
              <a:ext uri="{FF2B5EF4-FFF2-40B4-BE49-F238E27FC236}">
                <a16:creationId xmlns:a16="http://schemas.microsoft.com/office/drawing/2014/main" id="{6300DB3F-1647-5EFC-FAB1-DD1CBA77A41D}"/>
              </a:ext>
            </a:extLst>
          </p:cNvPr>
          <p:cNvSpPr txBox="1"/>
          <p:nvPr/>
        </p:nvSpPr>
        <p:spPr>
          <a:xfrm>
            <a:off x="1899424" y="25256957"/>
            <a:ext cx="10794346" cy="1938992"/>
          </a:xfrm>
          <a:prstGeom prst="rect">
            <a:avLst/>
          </a:prstGeom>
          <a:noFill/>
        </p:spPr>
        <p:txBody>
          <a:bodyPr wrap="square" rtlCol="0">
            <a:spAutoFit/>
          </a:bodyPr>
          <a:lstStyle/>
          <a:p>
            <a:r>
              <a:rPr lang="en-US" sz="4000" dirty="0">
                <a:latin typeface="Helvetica" pitchFamily="2" charset="0"/>
              </a:rPr>
              <a:t>Worms navigate towards the odorant by combining directed curving up the gradient with occasional pirouette reorientations.</a:t>
            </a:r>
          </a:p>
        </p:txBody>
      </p:sp>
      <p:grpSp>
        <p:nvGrpSpPr>
          <p:cNvPr id="89" name="Group 88">
            <a:extLst>
              <a:ext uri="{FF2B5EF4-FFF2-40B4-BE49-F238E27FC236}">
                <a16:creationId xmlns:a16="http://schemas.microsoft.com/office/drawing/2014/main" id="{C6AACC4D-B40D-E639-BD99-BD0C22D65154}"/>
              </a:ext>
            </a:extLst>
          </p:cNvPr>
          <p:cNvGrpSpPr/>
          <p:nvPr/>
        </p:nvGrpSpPr>
        <p:grpSpPr>
          <a:xfrm>
            <a:off x="1573771" y="27572013"/>
            <a:ext cx="4843882" cy="4615526"/>
            <a:chOff x="21143161" y="18980001"/>
            <a:chExt cx="4193456" cy="3995763"/>
          </a:xfrm>
        </p:grpSpPr>
        <p:pic>
          <p:nvPicPr>
            <p:cNvPr id="4" name="Picture 3" descr="A graph of a graph showing a variety of lines&#10;&#10;Description automatically generated with medium confidence">
              <a:extLst>
                <a:ext uri="{FF2B5EF4-FFF2-40B4-BE49-F238E27FC236}">
                  <a16:creationId xmlns:a16="http://schemas.microsoft.com/office/drawing/2014/main" id="{A164623D-54E2-FDED-C623-C18C398F0849}"/>
                </a:ext>
              </a:extLst>
            </p:cNvPr>
            <p:cNvPicPr>
              <a:picLocks noChangeAspect="1"/>
            </p:cNvPicPr>
            <p:nvPr/>
          </p:nvPicPr>
          <p:blipFill rotWithShape="1">
            <a:blip r:embed="rId8"/>
            <a:srcRect l="9271" t="7086" r="17595"/>
            <a:stretch/>
          </p:blipFill>
          <p:spPr>
            <a:xfrm>
              <a:off x="21143161" y="18980001"/>
              <a:ext cx="4193456" cy="3995763"/>
            </a:xfrm>
            <a:prstGeom prst="rect">
              <a:avLst/>
            </a:prstGeom>
          </p:spPr>
        </p:pic>
        <p:sp>
          <p:nvSpPr>
            <p:cNvPr id="86" name="TextBox 85">
              <a:extLst>
                <a:ext uri="{FF2B5EF4-FFF2-40B4-BE49-F238E27FC236}">
                  <a16:creationId xmlns:a16="http://schemas.microsoft.com/office/drawing/2014/main" id="{E90C08BB-56EA-AAF4-893E-A3BE7A70349D}"/>
                </a:ext>
              </a:extLst>
            </p:cNvPr>
            <p:cNvSpPr txBox="1"/>
            <p:nvPr/>
          </p:nvSpPr>
          <p:spPr>
            <a:xfrm>
              <a:off x="22964488" y="19205706"/>
              <a:ext cx="858896" cy="369332"/>
            </a:xfrm>
            <a:prstGeom prst="rect">
              <a:avLst/>
            </a:prstGeom>
            <a:noFill/>
          </p:spPr>
          <p:txBody>
            <a:bodyPr wrap="square" rtlCol="0">
              <a:spAutoFit/>
            </a:bodyPr>
            <a:lstStyle/>
            <a:p>
              <a:r>
                <a:rPr lang="en-US" dirty="0">
                  <a:latin typeface="Helvetica" pitchFamily="2" charset="0"/>
                </a:rPr>
                <a:t>start</a:t>
              </a:r>
            </a:p>
          </p:txBody>
        </p:sp>
        <p:sp>
          <p:nvSpPr>
            <p:cNvPr id="87" name="TextBox 86">
              <a:extLst>
                <a:ext uri="{FF2B5EF4-FFF2-40B4-BE49-F238E27FC236}">
                  <a16:creationId xmlns:a16="http://schemas.microsoft.com/office/drawing/2014/main" id="{C92AA33D-651F-27DB-151D-D2D95A175D6F}"/>
                </a:ext>
              </a:extLst>
            </p:cNvPr>
            <p:cNvSpPr txBox="1"/>
            <p:nvPr/>
          </p:nvSpPr>
          <p:spPr>
            <a:xfrm>
              <a:off x="22543212" y="22177129"/>
              <a:ext cx="858896" cy="369332"/>
            </a:xfrm>
            <a:prstGeom prst="rect">
              <a:avLst/>
            </a:prstGeom>
            <a:noFill/>
          </p:spPr>
          <p:txBody>
            <a:bodyPr wrap="square" rtlCol="0">
              <a:spAutoFit/>
            </a:bodyPr>
            <a:lstStyle/>
            <a:p>
              <a:r>
                <a:rPr lang="en-US" dirty="0">
                  <a:latin typeface="Helvetica" pitchFamily="2" charset="0"/>
                </a:rPr>
                <a:t>end</a:t>
              </a:r>
            </a:p>
          </p:txBody>
        </p:sp>
      </p:grpSp>
      <p:sp>
        <p:nvSpPr>
          <p:cNvPr id="88" name="TextBox 87">
            <a:extLst>
              <a:ext uri="{FF2B5EF4-FFF2-40B4-BE49-F238E27FC236}">
                <a16:creationId xmlns:a16="http://schemas.microsoft.com/office/drawing/2014/main" id="{AB87CBE1-E3C4-D8D7-8619-8BE6BE56BF6C}"/>
              </a:ext>
            </a:extLst>
          </p:cNvPr>
          <p:cNvSpPr txBox="1"/>
          <p:nvPr/>
        </p:nvSpPr>
        <p:spPr>
          <a:xfrm>
            <a:off x="7494400" y="27632488"/>
            <a:ext cx="4945304" cy="954107"/>
          </a:xfrm>
          <a:prstGeom prst="rect">
            <a:avLst/>
          </a:prstGeom>
          <a:noFill/>
        </p:spPr>
        <p:txBody>
          <a:bodyPr wrap="square" rtlCol="0">
            <a:spAutoFit/>
          </a:bodyPr>
          <a:lstStyle/>
          <a:p>
            <a:r>
              <a:rPr lang="en-US" sz="2800" dirty="0">
                <a:latin typeface="Helvetica" pitchFamily="2" charset="0"/>
              </a:rPr>
              <a:t>Worms are more likely to turn when going down gradient</a:t>
            </a:r>
          </a:p>
        </p:txBody>
      </p:sp>
      <p:sp>
        <p:nvSpPr>
          <p:cNvPr id="90" name="TextBox 89">
            <a:extLst>
              <a:ext uri="{FF2B5EF4-FFF2-40B4-BE49-F238E27FC236}">
                <a16:creationId xmlns:a16="http://schemas.microsoft.com/office/drawing/2014/main" id="{9B613406-D75B-AA11-49E7-11A3353145B6}"/>
              </a:ext>
            </a:extLst>
          </p:cNvPr>
          <p:cNvSpPr txBox="1"/>
          <p:nvPr/>
        </p:nvSpPr>
        <p:spPr>
          <a:xfrm>
            <a:off x="2022397" y="32743640"/>
            <a:ext cx="4437780" cy="523220"/>
          </a:xfrm>
          <a:prstGeom prst="rect">
            <a:avLst/>
          </a:prstGeom>
          <a:noFill/>
        </p:spPr>
        <p:txBody>
          <a:bodyPr wrap="square" rtlCol="0">
            <a:spAutoFit/>
          </a:bodyPr>
          <a:lstStyle/>
          <a:p>
            <a:pPr algn="ctr"/>
            <a:r>
              <a:rPr lang="en-US" sz="2800" dirty="0">
                <a:latin typeface="Helvetica" pitchFamily="2" charset="0"/>
              </a:rPr>
              <a:t>Speed along the track</a:t>
            </a:r>
          </a:p>
        </p:txBody>
      </p:sp>
      <p:pic>
        <p:nvPicPr>
          <p:cNvPr id="125" name="Picture 124" descr="A comparison of a normalized and a normalized and a normalized and a normalized and a normalized and a normalized and a normalized and a normalized and a normalized and&#10;&#10;Description automatically generated">
            <a:extLst>
              <a:ext uri="{FF2B5EF4-FFF2-40B4-BE49-F238E27FC236}">
                <a16:creationId xmlns:a16="http://schemas.microsoft.com/office/drawing/2014/main" id="{FD2D1437-828A-3018-69F8-188D3F38A801}"/>
              </a:ext>
            </a:extLst>
          </p:cNvPr>
          <p:cNvPicPr>
            <a:picLocks noChangeAspect="1"/>
          </p:cNvPicPr>
          <p:nvPr/>
        </p:nvPicPr>
        <p:blipFill rotWithShape="1">
          <a:blip r:embed="rId9"/>
          <a:srcRect l="25351" t="12722" r="50607"/>
          <a:stretch/>
        </p:blipFill>
        <p:spPr>
          <a:xfrm>
            <a:off x="2153916" y="33355660"/>
            <a:ext cx="4722058" cy="3428366"/>
          </a:xfrm>
          <a:prstGeom prst="rect">
            <a:avLst/>
          </a:prstGeom>
        </p:spPr>
      </p:pic>
      <p:sp>
        <p:nvSpPr>
          <p:cNvPr id="10" name="Rounded Rectangle 9">
            <a:extLst>
              <a:ext uri="{FF2B5EF4-FFF2-40B4-BE49-F238E27FC236}">
                <a16:creationId xmlns:a16="http://schemas.microsoft.com/office/drawing/2014/main" id="{25228DC6-335A-78E4-4ADB-3202FB3EC6FE}"/>
              </a:ext>
            </a:extLst>
          </p:cNvPr>
          <p:cNvSpPr/>
          <p:nvPr/>
        </p:nvSpPr>
        <p:spPr>
          <a:xfrm>
            <a:off x="457200" y="17465038"/>
            <a:ext cx="12801600" cy="19751040"/>
          </a:xfrm>
          <a:prstGeom prst="roundRect">
            <a:avLst>
              <a:gd name="adj" fmla="val 9893"/>
            </a:avLst>
          </a:prstGeom>
          <a:noFill/>
          <a:ln w="76200">
            <a:solidFill>
              <a:srgbClr val="A51C3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solidFill>
                  <a:schemeClr val="tx1"/>
                </a:solidFill>
                <a:latin typeface="Helvetica" pitchFamily="2" charset="0"/>
              </a:rPr>
              <a:t>Introduction: </a:t>
            </a:r>
            <a:r>
              <a:rPr lang="en-US" sz="4800" i="1" dirty="0">
                <a:solidFill>
                  <a:schemeClr val="tx1"/>
                </a:solidFill>
                <a:latin typeface="Helvetica" pitchFamily="2" charset="0"/>
              </a:rPr>
              <a:t>C. elegans</a:t>
            </a:r>
            <a:r>
              <a:rPr lang="en-US" sz="4800" dirty="0">
                <a:solidFill>
                  <a:schemeClr val="tx1"/>
                </a:solidFill>
                <a:latin typeface="Helvetica" pitchFamily="2" charset="0"/>
              </a:rPr>
              <a:t> olfaction and navigation behavior</a:t>
            </a:r>
          </a:p>
          <a:p>
            <a:endParaRPr lang="en-US" sz="2800" dirty="0">
              <a:solidFill>
                <a:schemeClr val="tx1"/>
              </a:solidFill>
              <a:latin typeface="Helvetica" pitchFamily="2" charset="0"/>
            </a:endParaRPr>
          </a:p>
        </p:txBody>
      </p:sp>
      <p:grpSp>
        <p:nvGrpSpPr>
          <p:cNvPr id="11" name="Group 10">
            <a:extLst>
              <a:ext uri="{FF2B5EF4-FFF2-40B4-BE49-F238E27FC236}">
                <a16:creationId xmlns:a16="http://schemas.microsoft.com/office/drawing/2014/main" id="{89A239A0-FF08-7654-61D2-26BCAC2FC0D7}"/>
              </a:ext>
            </a:extLst>
          </p:cNvPr>
          <p:cNvGrpSpPr/>
          <p:nvPr/>
        </p:nvGrpSpPr>
        <p:grpSpPr>
          <a:xfrm>
            <a:off x="27216024" y="11666293"/>
            <a:ext cx="5092036" cy="3426799"/>
            <a:chOff x="697936" y="44251128"/>
            <a:chExt cx="3851910" cy="2592228"/>
          </a:xfrm>
        </p:grpSpPr>
        <p:sp>
          <p:nvSpPr>
            <p:cNvPr id="12" name="Oval 11">
              <a:extLst>
                <a:ext uri="{FF2B5EF4-FFF2-40B4-BE49-F238E27FC236}">
                  <a16:creationId xmlns:a16="http://schemas.microsoft.com/office/drawing/2014/main" id="{F7768E91-197A-110D-23D8-A087439E30E9}"/>
                </a:ext>
              </a:extLst>
            </p:cNvPr>
            <p:cNvSpPr/>
            <p:nvPr/>
          </p:nvSpPr>
          <p:spPr>
            <a:xfrm>
              <a:off x="1957619" y="44251128"/>
              <a:ext cx="2592227" cy="2592228"/>
            </a:xfrm>
            <a:prstGeom prst="ellipse">
              <a:avLst/>
            </a:prstGeom>
            <a:gradFill flip="none" rotWithShape="1">
              <a:gsLst>
                <a:gs pos="0">
                  <a:srgbClr val="FF0000"/>
                </a:gs>
                <a:gs pos="100000">
                  <a:schemeClr val="bg1"/>
                </a:gs>
              </a:gsLst>
              <a:path path="circle">
                <a:fillToRect l="50000" t="50000" r="50000" b="50000"/>
              </a:path>
              <a:tileRect/>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4ADB829C-F899-935D-7652-FB5EAD1DF596}"/>
                    </a:ext>
                  </a:extLst>
                </p14:cNvPr>
                <p14:cNvContentPartPr/>
                <p14:nvPr/>
              </p14:nvContentPartPr>
              <p14:xfrm>
                <a:off x="3221288" y="45927248"/>
                <a:ext cx="64887" cy="78043"/>
              </p14:xfrm>
            </p:contentPart>
          </mc:Choice>
          <mc:Fallback xmlns="">
            <p:pic>
              <p:nvPicPr>
                <p:cNvPr id="79" name="Ink 78">
                  <a:extLst>
                    <a:ext uri="{FF2B5EF4-FFF2-40B4-BE49-F238E27FC236}">
                      <a16:creationId xmlns:a16="http://schemas.microsoft.com/office/drawing/2014/main" id="{5812AF05-64CC-8FED-D816-E3E4D6D54D66}"/>
                    </a:ext>
                  </a:extLst>
                </p:cNvPr>
                <p:cNvPicPr/>
                <p:nvPr/>
              </p:nvPicPr>
              <p:blipFill>
                <a:blip r:embed="rId11"/>
                <a:stretch>
                  <a:fillRect/>
                </a:stretch>
              </p:blipFill>
              <p:spPr>
                <a:xfrm>
                  <a:off x="3214472" y="45920450"/>
                  <a:ext cx="78246" cy="91367"/>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6F868E4B-7D59-C073-4A6C-B74BFE954889}"/>
                    </a:ext>
                  </a:extLst>
                </p14:cNvPr>
                <p14:cNvContentPartPr/>
                <p14:nvPr/>
              </p14:nvContentPartPr>
              <p14:xfrm>
                <a:off x="3525261" y="45866989"/>
                <a:ext cx="33191" cy="87015"/>
              </p14:xfrm>
            </p:contentPart>
          </mc:Choice>
          <mc:Fallback xmlns="">
            <p:pic>
              <p:nvPicPr>
                <p:cNvPr id="80" name="Ink 79">
                  <a:extLst>
                    <a:ext uri="{FF2B5EF4-FFF2-40B4-BE49-F238E27FC236}">
                      <a16:creationId xmlns:a16="http://schemas.microsoft.com/office/drawing/2014/main" id="{5DB3FCFF-6112-6557-935B-1513DB20C20D}"/>
                    </a:ext>
                  </a:extLst>
                </p:cNvPr>
                <p:cNvPicPr/>
                <p:nvPr/>
              </p:nvPicPr>
              <p:blipFill>
                <a:blip r:embed="rId13"/>
                <a:stretch>
                  <a:fillRect/>
                </a:stretch>
              </p:blipFill>
              <p:spPr>
                <a:xfrm>
                  <a:off x="3518403" y="45860191"/>
                  <a:ext cx="46632" cy="100339"/>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2055ED22-8CBE-B27E-5546-CD51E89668D3}"/>
                    </a:ext>
                  </a:extLst>
                </p14:cNvPr>
                <p14:cNvContentPartPr/>
                <p14:nvPr/>
              </p14:nvContentPartPr>
              <p14:xfrm>
                <a:off x="3015518" y="45829440"/>
                <a:ext cx="40666" cy="81333"/>
              </p14:xfrm>
            </p:contentPart>
          </mc:Choice>
          <mc:Fallback xmlns="">
            <p:pic>
              <p:nvPicPr>
                <p:cNvPr id="81" name="Ink 80">
                  <a:extLst>
                    <a:ext uri="{FF2B5EF4-FFF2-40B4-BE49-F238E27FC236}">
                      <a16:creationId xmlns:a16="http://schemas.microsoft.com/office/drawing/2014/main" id="{46B3F5F1-0765-0C22-CAFF-6E86A4401510}"/>
                    </a:ext>
                  </a:extLst>
                </p:cNvPr>
                <p:cNvPicPr/>
                <p:nvPr/>
              </p:nvPicPr>
              <p:blipFill>
                <a:blip r:embed="rId15"/>
                <a:stretch>
                  <a:fillRect/>
                </a:stretch>
              </p:blipFill>
              <p:spPr>
                <a:xfrm>
                  <a:off x="3008740" y="45822617"/>
                  <a:ext cx="53950" cy="94707"/>
                </a:xfrm>
                <a:prstGeom prst="rect">
                  <a:avLst/>
                </a:prstGeom>
              </p:spPr>
            </p:pic>
          </mc:Fallback>
        </mc:AlternateContent>
        <p:grpSp>
          <p:nvGrpSpPr>
            <p:cNvPr id="16" name="Group 15">
              <a:extLst>
                <a:ext uri="{FF2B5EF4-FFF2-40B4-BE49-F238E27FC236}">
                  <a16:creationId xmlns:a16="http://schemas.microsoft.com/office/drawing/2014/main" id="{B644640F-B39F-FE0D-F7DD-230660F1DCFB}"/>
                </a:ext>
              </a:extLst>
            </p:cNvPr>
            <p:cNvGrpSpPr/>
            <p:nvPr/>
          </p:nvGrpSpPr>
          <p:grpSpPr>
            <a:xfrm>
              <a:off x="697936" y="44439361"/>
              <a:ext cx="3200721" cy="2272447"/>
              <a:chOff x="14536111" y="23103294"/>
              <a:chExt cx="2978335" cy="2114556"/>
            </a:xfrm>
          </p:grpSpPr>
          <p:sp>
            <p:nvSpPr>
              <p:cNvPr id="18" name="TextBox 17">
                <a:extLst>
                  <a:ext uri="{FF2B5EF4-FFF2-40B4-BE49-F238E27FC236}">
                    <a16:creationId xmlns:a16="http://schemas.microsoft.com/office/drawing/2014/main" id="{2C2463A7-B3FA-8FE9-90E3-2E94289D389D}"/>
                  </a:ext>
                </a:extLst>
              </p:cNvPr>
              <p:cNvSpPr txBox="1"/>
              <p:nvPr/>
            </p:nvSpPr>
            <p:spPr>
              <a:xfrm>
                <a:off x="16383611" y="24849556"/>
                <a:ext cx="1130835" cy="368294"/>
              </a:xfrm>
              <a:prstGeom prst="rect">
                <a:avLst/>
              </a:prstGeom>
              <a:noFill/>
            </p:spPr>
            <p:txBody>
              <a:bodyPr wrap="none" rtlCol="0">
                <a:spAutoFit/>
              </a:bodyPr>
              <a:lstStyle/>
              <a:p>
                <a:r>
                  <a:rPr lang="en-US" sz="2800" dirty="0">
                    <a:latin typeface="Helvetica" pitchFamily="2" charset="0"/>
                  </a:rPr>
                  <a:t>agar pad</a:t>
                </a:r>
              </a:p>
            </p:txBody>
          </p:sp>
          <p:cxnSp>
            <p:nvCxnSpPr>
              <p:cNvPr id="19" name="Straight Arrow Connector 18">
                <a:extLst>
                  <a:ext uri="{FF2B5EF4-FFF2-40B4-BE49-F238E27FC236}">
                    <a16:creationId xmlns:a16="http://schemas.microsoft.com/office/drawing/2014/main" id="{D6D110A8-A896-7D5B-7FC2-55E6EB144EB2}"/>
                  </a:ext>
                </a:extLst>
              </p:cNvPr>
              <p:cNvCxnSpPr>
                <a:cxnSpLocks/>
                <a:endCxn id="17" idx="1"/>
              </p:cNvCxnSpPr>
              <p:nvPr/>
            </p:nvCxnSpPr>
            <p:spPr>
              <a:xfrm flipV="1">
                <a:off x="15655233" y="24134216"/>
                <a:ext cx="790622" cy="66971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0ACAC34-CC40-8FAE-2684-5344348BC80F}"/>
                  </a:ext>
                </a:extLst>
              </p:cNvPr>
              <p:cNvSpPr txBox="1"/>
              <p:nvPr/>
            </p:nvSpPr>
            <p:spPr>
              <a:xfrm>
                <a:off x="14536111" y="24780705"/>
                <a:ext cx="1378911" cy="368294"/>
              </a:xfrm>
              <a:prstGeom prst="rect">
                <a:avLst/>
              </a:prstGeom>
              <a:noFill/>
            </p:spPr>
            <p:txBody>
              <a:bodyPr wrap="square" rtlCol="0">
                <a:spAutoFit/>
              </a:bodyPr>
              <a:lstStyle/>
              <a:p>
                <a:r>
                  <a:rPr lang="en-US" sz="2800" dirty="0">
                    <a:latin typeface="Helvetica" pitchFamily="2" charset="0"/>
                  </a:rPr>
                  <a:t>coverslip</a:t>
                </a:r>
              </a:p>
            </p:txBody>
          </p:sp>
          <p:cxnSp>
            <p:nvCxnSpPr>
              <p:cNvPr id="21" name="Straight Arrow Connector 20">
                <a:extLst>
                  <a:ext uri="{FF2B5EF4-FFF2-40B4-BE49-F238E27FC236}">
                    <a16:creationId xmlns:a16="http://schemas.microsoft.com/office/drawing/2014/main" id="{CED425E0-6A42-26C1-C1B7-E842530E8878}"/>
                  </a:ext>
                </a:extLst>
              </p:cNvPr>
              <p:cNvCxnSpPr>
                <a:cxnSpLocks/>
              </p:cNvCxnSpPr>
              <p:nvPr/>
            </p:nvCxnSpPr>
            <p:spPr>
              <a:xfrm>
                <a:off x="15592964" y="23404006"/>
                <a:ext cx="1269372" cy="67108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7118805-29A8-882F-17DF-9AB7A80D9478}"/>
                  </a:ext>
                </a:extLst>
              </p:cNvPr>
              <p:cNvSpPr txBox="1"/>
              <p:nvPr/>
            </p:nvSpPr>
            <p:spPr>
              <a:xfrm>
                <a:off x="14706726" y="23103294"/>
                <a:ext cx="1072264" cy="671595"/>
              </a:xfrm>
              <a:prstGeom prst="rect">
                <a:avLst/>
              </a:prstGeom>
              <a:noFill/>
            </p:spPr>
            <p:txBody>
              <a:bodyPr wrap="square" rtlCol="0">
                <a:spAutoFit/>
              </a:bodyPr>
              <a:lstStyle/>
              <a:p>
                <a:pPr algn="ctr"/>
                <a:r>
                  <a:rPr lang="en-US" sz="2800" dirty="0">
                    <a:latin typeface="Helvetica" pitchFamily="2" charset="0"/>
                  </a:rPr>
                  <a:t>odor source</a:t>
                </a:r>
              </a:p>
            </p:txBody>
          </p:sp>
        </p:grpSp>
        <p:sp>
          <p:nvSpPr>
            <p:cNvPr id="17" name="Rectangle 16">
              <a:extLst>
                <a:ext uri="{FF2B5EF4-FFF2-40B4-BE49-F238E27FC236}">
                  <a16:creationId xmlns:a16="http://schemas.microsoft.com/office/drawing/2014/main" id="{1C7847B7-640F-090B-B51A-2432A2938AEF}"/>
                </a:ext>
              </a:extLst>
            </p:cNvPr>
            <p:cNvSpPr/>
            <p:nvPr/>
          </p:nvSpPr>
          <p:spPr>
            <a:xfrm>
              <a:off x="2750271" y="45013872"/>
              <a:ext cx="1066744" cy="10667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2" name="Picture 41">
            <a:extLst>
              <a:ext uri="{FF2B5EF4-FFF2-40B4-BE49-F238E27FC236}">
                <a16:creationId xmlns:a16="http://schemas.microsoft.com/office/drawing/2014/main" id="{9634DFF4-D1D9-1A9C-EA93-FD781059B61D}"/>
              </a:ext>
            </a:extLst>
          </p:cNvPr>
          <p:cNvPicPr>
            <a:picLocks noChangeAspect="1"/>
          </p:cNvPicPr>
          <p:nvPr/>
        </p:nvPicPr>
        <p:blipFill rotWithShape="1">
          <a:blip r:embed="rId16">
            <a:extLst>
              <a:ext uri="{28A0092B-C50C-407E-A947-70E740481C1C}">
                <a14:useLocalDpi xmlns:a14="http://schemas.microsoft.com/office/drawing/2010/main" val="0"/>
              </a:ext>
            </a:extLst>
          </a:blip>
          <a:srcRect l="2570" t="6566" r="73174" b="43685"/>
          <a:stretch/>
        </p:blipFill>
        <p:spPr>
          <a:xfrm>
            <a:off x="33554537" y="11132655"/>
            <a:ext cx="5577840" cy="2454212"/>
          </a:xfrm>
          <a:prstGeom prst="rect">
            <a:avLst/>
          </a:prstGeom>
        </p:spPr>
      </p:pic>
      <p:pic>
        <p:nvPicPr>
          <p:cNvPr id="29" name="Picture 28" descr="A blurry image of colorful lights&#10;&#10;Description automatically generated">
            <a:extLst>
              <a:ext uri="{FF2B5EF4-FFF2-40B4-BE49-F238E27FC236}">
                <a16:creationId xmlns:a16="http://schemas.microsoft.com/office/drawing/2014/main" id="{FB5B1991-AC08-BF52-79B9-67C48335B250}"/>
              </a:ext>
            </a:extLst>
          </p:cNvPr>
          <p:cNvPicPr>
            <a:picLocks noChangeAspect="1"/>
          </p:cNvPicPr>
          <p:nvPr/>
        </p:nvPicPr>
        <p:blipFill>
          <a:blip r:embed="rId17"/>
          <a:stretch>
            <a:fillRect/>
          </a:stretch>
        </p:blipFill>
        <p:spPr>
          <a:xfrm>
            <a:off x="33554537" y="13780274"/>
            <a:ext cx="5577840" cy="2508755"/>
          </a:xfrm>
          <a:prstGeom prst="rect">
            <a:avLst/>
          </a:prstGeom>
        </p:spPr>
      </p:pic>
      <p:sp>
        <p:nvSpPr>
          <p:cNvPr id="30" name="TextBox 29">
            <a:extLst>
              <a:ext uri="{FF2B5EF4-FFF2-40B4-BE49-F238E27FC236}">
                <a16:creationId xmlns:a16="http://schemas.microsoft.com/office/drawing/2014/main" id="{F83CCA02-6E42-A458-F783-12D76EEA5C5E}"/>
              </a:ext>
            </a:extLst>
          </p:cNvPr>
          <p:cNvSpPr txBox="1"/>
          <p:nvPr/>
        </p:nvSpPr>
        <p:spPr>
          <a:xfrm>
            <a:off x="27317377" y="16466986"/>
            <a:ext cx="12845830" cy="1323439"/>
          </a:xfrm>
          <a:prstGeom prst="rect">
            <a:avLst/>
          </a:prstGeom>
          <a:noFill/>
        </p:spPr>
        <p:txBody>
          <a:bodyPr wrap="square" rtlCol="0">
            <a:spAutoFit/>
          </a:bodyPr>
          <a:lstStyle/>
          <a:p>
            <a:r>
              <a:rPr lang="en-US" sz="4000" dirty="0">
                <a:latin typeface="Helvetica" pitchFamily="2" charset="0"/>
              </a:rPr>
              <a:t>We perform calcium imaging using a multicolor label strain to identify neurons</a:t>
            </a:r>
          </a:p>
        </p:txBody>
      </p:sp>
      <p:sp>
        <p:nvSpPr>
          <p:cNvPr id="43" name="TextBox 42">
            <a:extLst>
              <a:ext uri="{FF2B5EF4-FFF2-40B4-BE49-F238E27FC236}">
                <a16:creationId xmlns:a16="http://schemas.microsoft.com/office/drawing/2014/main" id="{57929BEE-F03D-B143-DDE4-553FBFF68427}"/>
              </a:ext>
            </a:extLst>
          </p:cNvPr>
          <p:cNvSpPr txBox="1"/>
          <p:nvPr/>
        </p:nvSpPr>
        <p:spPr>
          <a:xfrm>
            <a:off x="1433682" y="19581449"/>
            <a:ext cx="5872299" cy="6247864"/>
          </a:xfrm>
          <a:prstGeom prst="rect">
            <a:avLst/>
          </a:prstGeom>
          <a:noFill/>
        </p:spPr>
        <p:txBody>
          <a:bodyPr wrap="square" rtlCol="0">
            <a:spAutoFit/>
          </a:bodyPr>
          <a:lstStyle/>
          <a:p>
            <a:r>
              <a:rPr lang="en-US" sz="4000" dirty="0">
                <a:latin typeface="Helvetica" pitchFamily="2" charset="0"/>
              </a:rPr>
              <a:t>Worms use a combinatorial code to identify odorants. We study two attractants, sensed by different sets of chemosensory neurons (figs. adapted from [1]).</a:t>
            </a:r>
          </a:p>
          <a:p>
            <a:endParaRPr lang="en-US" sz="4000" dirty="0">
              <a:latin typeface="Helvetica" pitchFamily="2" charset="0"/>
            </a:endParaRPr>
          </a:p>
          <a:p>
            <a:endParaRPr lang="en-US" sz="4000" dirty="0">
              <a:latin typeface="Helvetica" pitchFamily="2" charset="0"/>
            </a:endParaRPr>
          </a:p>
        </p:txBody>
      </p:sp>
      <p:sp>
        <p:nvSpPr>
          <p:cNvPr id="44" name="TextBox 43">
            <a:extLst>
              <a:ext uri="{FF2B5EF4-FFF2-40B4-BE49-F238E27FC236}">
                <a16:creationId xmlns:a16="http://schemas.microsoft.com/office/drawing/2014/main" id="{C3BCA0BA-30D4-0F24-49E3-412E327FD77F}"/>
              </a:ext>
            </a:extLst>
          </p:cNvPr>
          <p:cNvSpPr txBox="1"/>
          <p:nvPr/>
        </p:nvSpPr>
        <p:spPr>
          <a:xfrm>
            <a:off x="28274766" y="9620851"/>
            <a:ext cx="11120658" cy="1323439"/>
          </a:xfrm>
          <a:prstGeom prst="rect">
            <a:avLst/>
          </a:prstGeom>
          <a:noFill/>
        </p:spPr>
        <p:txBody>
          <a:bodyPr wrap="square" rtlCol="0">
            <a:spAutoFit/>
          </a:bodyPr>
          <a:lstStyle/>
          <a:p>
            <a:r>
              <a:rPr lang="en-US" sz="4000" dirty="0">
                <a:latin typeface="Helvetica" pitchFamily="2" charset="0"/>
              </a:rPr>
              <a:t>We create an odor gradient on agar and record whole-brain activity of worms freely navigating</a:t>
            </a:r>
          </a:p>
        </p:txBody>
      </p:sp>
      <p:sp>
        <p:nvSpPr>
          <p:cNvPr id="51" name="TextBox 50">
            <a:extLst>
              <a:ext uri="{FF2B5EF4-FFF2-40B4-BE49-F238E27FC236}">
                <a16:creationId xmlns:a16="http://schemas.microsoft.com/office/drawing/2014/main" id="{6113FD3A-650B-61B6-93C4-F13DFAC331F4}"/>
              </a:ext>
            </a:extLst>
          </p:cNvPr>
          <p:cNvSpPr txBox="1"/>
          <p:nvPr/>
        </p:nvSpPr>
        <p:spPr>
          <a:xfrm>
            <a:off x="14685648" y="23307423"/>
            <a:ext cx="10429899" cy="707886"/>
          </a:xfrm>
          <a:prstGeom prst="rect">
            <a:avLst/>
          </a:prstGeom>
          <a:noFill/>
        </p:spPr>
        <p:txBody>
          <a:bodyPr wrap="square" rtlCol="0">
            <a:spAutoFit/>
          </a:bodyPr>
          <a:lstStyle/>
          <a:p>
            <a:pPr algn="ctr"/>
            <a:r>
              <a:rPr lang="en-US" sz="4000" dirty="0">
                <a:latin typeface="Helvetica" pitchFamily="2" charset="0"/>
              </a:rPr>
              <a:t>Correlation matrix of a single worm</a:t>
            </a:r>
          </a:p>
        </p:txBody>
      </p:sp>
      <p:sp>
        <p:nvSpPr>
          <p:cNvPr id="56" name="TextBox 55">
            <a:extLst>
              <a:ext uri="{FF2B5EF4-FFF2-40B4-BE49-F238E27FC236}">
                <a16:creationId xmlns:a16="http://schemas.microsoft.com/office/drawing/2014/main" id="{7F2C107E-DCDA-3223-5814-B23C0983A172}"/>
              </a:ext>
            </a:extLst>
          </p:cNvPr>
          <p:cNvSpPr txBox="1"/>
          <p:nvPr/>
        </p:nvSpPr>
        <p:spPr>
          <a:xfrm>
            <a:off x="13834203" y="31220979"/>
            <a:ext cx="12689309" cy="1323439"/>
          </a:xfrm>
          <a:prstGeom prst="rect">
            <a:avLst/>
          </a:prstGeom>
          <a:noFill/>
        </p:spPr>
        <p:txBody>
          <a:bodyPr wrap="square" rtlCol="0">
            <a:spAutoFit/>
          </a:bodyPr>
          <a:lstStyle/>
          <a:p>
            <a:pPr algn="ctr"/>
            <a:r>
              <a:rPr lang="en-US" sz="4000" dirty="0">
                <a:latin typeface="Helvetica" pitchFamily="2" charset="0"/>
              </a:rPr>
              <a:t>Distance between correlation matrices of different worms navigating towards the same or a different odor</a:t>
            </a:r>
          </a:p>
        </p:txBody>
      </p:sp>
      <p:grpSp>
        <p:nvGrpSpPr>
          <p:cNvPr id="60" name="Group 59">
            <a:extLst>
              <a:ext uri="{FF2B5EF4-FFF2-40B4-BE49-F238E27FC236}">
                <a16:creationId xmlns:a16="http://schemas.microsoft.com/office/drawing/2014/main" id="{438478D8-7943-A027-3708-5A9B118ABC98}"/>
              </a:ext>
            </a:extLst>
          </p:cNvPr>
          <p:cNvGrpSpPr/>
          <p:nvPr/>
        </p:nvGrpSpPr>
        <p:grpSpPr>
          <a:xfrm>
            <a:off x="31916502" y="21928112"/>
            <a:ext cx="7772400" cy="1906745"/>
            <a:chOff x="27304355" y="21718352"/>
            <a:chExt cx="7772400" cy="1906745"/>
          </a:xfrm>
        </p:grpSpPr>
        <p:pic>
          <p:nvPicPr>
            <p:cNvPr id="38" name="Picture 37" descr="A graph with numbers and lines&#10;&#10;Description automatically generated">
              <a:extLst>
                <a:ext uri="{FF2B5EF4-FFF2-40B4-BE49-F238E27FC236}">
                  <a16:creationId xmlns:a16="http://schemas.microsoft.com/office/drawing/2014/main" id="{F08708A2-87DD-9623-AF4A-65C2ADD6C20B}"/>
                </a:ext>
              </a:extLst>
            </p:cNvPr>
            <p:cNvPicPr>
              <a:picLocks noChangeAspect="1"/>
            </p:cNvPicPr>
            <p:nvPr/>
          </p:nvPicPr>
          <p:blipFill rotWithShape="1">
            <a:blip r:embed="rId18"/>
            <a:srcRect t="18226"/>
            <a:stretch/>
          </p:blipFill>
          <p:spPr>
            <a:xfrm>
              <a:off x="27304355" y="21718352"/>
              <a:ext cx="7772400" cy="1906745"/>
            </a:xfrm>
            <a:prstGeom prst="rect">
              <a:avLst/>
            </a:prstGeom>
          </p:spPr>
        </p:pic>
        <p:sp>
          <p:nvSpPr>
            <p:cNvPr id="59" name="TextBox 58">
              <a:extLst>
                <a:ext uri="{FF2B5EF4-FFF2-40B4-BE49-F238E27FC236}">
                  <a16:creationId xmlns:a16="http://schemas.microsoft.com/office/drawing/2014/main" id="{B10D518F-8588-6D0B-A647-DF4D05382B27}"/>
                </a:ext>
              </a:extLst>
            </p:cNvPr>
            <p:cNvSpPr txBox="1"/>
            <p:nvPr/>
          </p:nvSpPr>
          <p:spPr>
            <a:xfrm>
              <a:off x="27976885" y="22664069"/>
              <a:ext cx="1148071" cy="369332"/>
            </a:xfrm>
            <a:prstGeom prst="rect">
              <a:avLst/>
            </a:prstGeom>
            <a:noFill/>
          </p:spPr>
          <p:txBody>
            <a:bodyPr wrap="none" rtlCol="0">
              <a:spAutoFit/>
            </a:bodyPr>
            <a:lstStyle/>
            <a:p>
              <a:r>
                <a:rPr lang="en-US" dirty="0">
                  <a:latin typeface="Helvetica" pitchFamily="2" charset="0"/>
                </a:rPr>
                <a:t>R</a:t>
              </a:r>
              <a:r>
                <a:rPr lang="en-US" baseline="30000" dirty="0">
                  <a:latin typeface="Helvetica" pitchFamily="2" charset="0"/>
                </a:rPr>
                <a:t>2</a:t>
              </a:r>
              <a:r>
                <a:rPr lang="en-US" dirty="0">
                  <a:latin typeface="Helvetica" pitchFamily="2" charset="0"/>
                </a:rPr>
                <a:t> = 0.53</a:t>
              </a:r>
            </a:p>
          </p:txBody>
        </p:sp>
      </p:grpSp>
      <p:sp>
        <p:nvSpPr>
          <p:cNvPr id="62" name="TextBox 61">
            <a:extLst>
              <a:ext uri="{FF2B5EF4-FFF2-40B4-BE49-F238E27FC236}">
                <a16:creationId xmlns:a16="http://schemas.microsoft.com/office/drawing/2014/main" id="{634BF533-5CF1-86CF-0BC3-4BD2C1824B57}"/>
              </a:ext>
            </a:extLst>
          </p:cNvPr>
          <p:cNvSpPr txBox="1"/>
          <p:nvPr/>
        </p:nvSpPr>
        <p:spPr>
          <a:xfrm>
            <a:off x="30373192" y="21021213"/>
            <a:ext cx="10429899" cy="707886"/>
          </a:xfrm>
          <a:prstGeom prst="rect">
            <a:avLst/>
          </a:prstGeom>
          <a:noFill/>
        </p:spPr>
        <p:txBody>
          <a:bodyPr wrap="square" rtlCol="0">
            <a:spAutoFit/>
          </a:bodyPr>
          <a:lstStyle/>
          <a:p>
            <a:pPr algn="ctr"/>
            <a:r>
              <a:rPr lang="en-US" sz="4000" dirty="0">
                <a:latin typeface="Helvetica" pitchFamily="2" charset="0"/>
              </a:rPr>
              <a:t>Test data from the same worm</a:t>
            </a:r>
          </a:p>
        </p:txBody>
      </p:sp>
      <p:sp>
        <p:nvSpPr>
          <p:cNvPr id="63" name="TextBox 62">
            <a:extLst>
              <a:ext uri="{FF2B5EF4-FFF2-40B4-BE49-F238E27FC236}">
                <a16:creationId xmlns:a16="http://schemas.microsoft.com/office/drawing/2014/main" id="{B2B2C3D9-312C-F0E8-0574-0D991D860B14}"/>
              </a:ext>
            </a:extLst>
          </p:cNvPr>
          <p:cNvSpPr txBox="1"/>
          <p:nvPr/>
        </p:nvSpPr>
        <p:spPr>
          <a:xfrm>
            <a:off x="30649603" y="24210701"/>
            <a:ext cx="10429899" cy="707886"/>
          </a:xfrm>
          <a:prstGeom prst="rect">
            <a:avLst/>
          </a:prstGeom>
          <a:noFill/>
        </p:spPr>
        <p:txBody>
          <a:bodyPr wrap="square" rtlCol="0">
            <a:spAutoFit/>
          </a:bodyPr>
          <a:lstStyle/>
          <a:p>
            <a:pPr algn="ctr"/>
            <a:r>
              <a:rPr lang="en-US" sz="4000" dirty="0">
                <a:latin typeface="Helvetica" pitchFamily="2" charset="0"/>
              </a:rPr>
              <a:t>Tested on a different worm</a:t>
            </a:r>
          </a:p>
        </p:txBody>
      </p:sp>
      <p:grpSp>
        <p:nvGrpSpPr>
          <p:cNvPr id="65" name="Group 64">
            <a:extLst>
              <a:ext uri="{FF2B5EF4-FFF2-40B4-BE49-F238E27FC236}">
                <a16:creationId xmlns:a16="http://schemas.microsoft.com/office/drawing/2014/main" id="{438E6AF1-A0E2-E74E-C7C8-3C979D4AB720}"/>
              </a:ext>
            </a:extLst>
          </p:cNvPr>
          <p:cNvGrpSpPr/>
          <p:nvPr/>
        </p:nvGrpSpPr>
        <p:grpSpPr>
          <a:xfrm>
            <a:off x="31894733" y="25003931"/>
            <a:ext cx="7772400" cy="1912053"/>
            <a:chOff x="27249749" y="25195695"/>
            <a:chExt cx="7772400" cy="1912053"/>
          </a:xfrm>
        </p:grpSpPr>
        <p:pic>
          <p:nvPicPr>
            <p:cNvPr id="36" name="Picture 35" descr="A graph with numbers and lines&#10;&#10;Description automatically generated">
              <a:extLst>
                <a:ext uri="{FF2B5EF4-FFF2-40B4-BE49-F238E27FC236}">
                  <a16:creationId xmlns:a16="http://schemas.microsoft.com/office/drawing/2014/main" id="{400E0CE8-485F-E637-F61E-04F637C47951}"/>
                </a:ext>
              </a:extLst>
            </p:cNvPr>
            <p:cNvPicPr>
              <a:picLocks noChangeAspect="1"/>
            </p:cNvPicPr>
            <p:nvPr/>
          </p:nvPicPr>
          <p:blipFill rotWithShape="1">
            <a:blip r:embed="rId19"/>
            <a:srcRect t="17997"/>
            <a:stretch/>
          </p:blipFill>
          <p:spPr>
            <a:xfrm>
              <a:off x="27249749" y="25195695"/>
              <a:ext cx="7772400" cy="1912053"/>
            </a:xfrm>
            <a:prstGeom prst="rect">
              <a:avLst/>
            </a:prstGeom>
          </p:spPr>
        </p:pic>
        <p:sp>
          <p:nvSpPr>
            <p:cNvPr id="64" name="TextBox 63">
              <a:extLst>
                <a:ext uri="{FF2B5EF4-FFF2-40B4-BE49-F238E27FC236}">
                  <a16:creationId xmlns:a16="http://schemas.microsoft.com/office/drawing/2014/main" id="{6813EF36-98CD-8222-0497-C972D18F113D}"/>
                </a:ext>
              </a:extLst>
            </p:cNvPr>
            <p:cNvSpPr txBox="1"/>
            <p:nvPr/>
          </p:nvSpPr>
          <p:spPr>
            <a:xfrm>
              <a:off x="27976885" y="26178702"/>
              <a:ext cx="1148071" cy="369332"/>
            </a:xfrm>
            <a:prstGeom prst="rect">
              <a:avLst/>
            </a:prstGeom>
            <a:noFill/>
          </p:spPr>
          <p:txBody>
            <a:bodyPr wrap="none" rtlCol="0">
              <a:spAutoFit/>
            </a:bodyPr>
            <a:lstStyle/>
            <a:p>
              <a:r>
                <a:rPr lang="en-US" dirty="0">
                  <a:latin typeface="Helvetica" pitchFamily="2" charset="0"/>
                </a:rPr>
                <a:t>R</a:t>
              </a:r>
              <a:r>
                <a:rPr lang="en-US" baseline="30000" dirty="0">
                  <a:latin typeface="Helvetica" pitchFamily="2" charset="0"/>
                </a:rPr>
                <a:t>2</a:t>
              </a:r>
              <a:r>
                <a:rPr lang="en-US" dirty="0">
                  <a:latin typeface="Helvetica" pitchFamily="2" charset="0"/>
                </a:rPr>
                <a:t> = 0.21</a:t>
              </a:r>
            </a:p>
          </p:txBody>
        </p:sp>
      </p:grpSp>
      <p:sp>
        <p:nvSpPr>
          <p:cNvPr id="66" name="TextBox 65">
            <a:extLst>
              <a:ext uri="{FF2B5EF4-FFF2-40B4-BE49-F238E27FC236}">
                <a16:creationId xmlns:a16="http://schemas.microsoft.com/office/drawing/2014/main" id="{E03C5BA6-BBF7-7BC7-6397-5EE410ACD8C1}"/>
              </a:ext>
            </a:extLst>
          </p:cNvPr>
          <p:cNvSpPr txBox="1"/>
          <p:nvPr/>
        </p:nvSpPr>
        <p:spPr>
          <a:xfrm>
            <a:off x="27997366" y="27497490"/>
            <a:ext cx="6231193" cy="707886"/>
          </a:xfrm>
          <a:prstGeom prst="rect">
            <a:avLst/>
          </a:prstGeom>
          <a:noFill/>
        </p:spPr>
        <p:txBody>
          <a:bodyPr wrap="none" rtlCol="0">
            <a:spAutoFit/>
          </a:bodyPr>
          <a:lstStyle/>
          <a:p>
            <a:r>
              <a:rPr lang="en-US" sz="4000" dirty="0">
                <a:latin typeface="Helvetica" pitchFamily="2" charset="0"/>
              </a:rPr>
              <a:t>Speed prediction accuracy</a:t>
            </a:r>
          </a:p>
        </p:txBody>
      </p:sp>
      <p:sp>
        <p:nvSpPr>
          <p:cNvPr id="67" name="TextBox 66">
            <a:extLst>
              <a:ext uri="{FF2B5EF4-FFF2-40B4-BE49-F238E27FC236}">
                <a16:creationId xmlns:a16="http://schemas.microsoft.com/office/drawing/2014/main" id="{C52DC761-7732-3945-A175-41DB748D4F54}"/>
              </a:ext>
            </a:extLst>
          </p:cNvPr>
          <p:cNvSpPr txBox="1"/>
          <p:nvPr/>
        </p:nvSpPr>
        <p:spPr>
          <a:xfrm>
            <a:off x="27464504" y="21558823"/>
            <a:ext cx="4430229" cy="1323439"/>
          </a:xfrm>
          <a:prstGeom prst="rect">
            <a:avLst/>
          </a:prstGeom>
          <a:noFill/>
        </p:spPr>
        <p:txBody>
          <a:bodyPr wrap="square" rtlCol="0">
            <a:spAutoFit/>
          </a:bodyPr>
          <a:lstStyle/>
          <a:p>
            <a:pPr algn="ctr"/>
            <a:r>
              <a:rPr lang="en-US" sz="4000" dirty="0">
                <a:latin typeface="Helvetica" pitchFamily="2" charset="0"/>
              </a:rPr>
              <a:t>Neurons predictive of speed</a:t>
            </a:r>
          </a:p>
        </p:txBody>
      </p:sp>
      <p:pic>
        <p:nvPicPr>
          <p:cNvPr id="46" name="Picture 45" descr="A graph of a number of green squares&#10;&#10;Description automatically generated with medium confidence">
            <a:extLst>
              <a:ext uri="{FF2B5EF4-FFF2-40B4-BE49-F238E27FC236}">
                <a16:creationId xmlns:a16="http://schemas.microsoft.com/office/drawing/2014/main" id="{27866A2E-C09C-2FE3-8958-86EC5AE0B520}"/>
              </a:ext>
            </a:extLst>
          </p:cNvPr>
          <p:cNvPicPr>
            <a:picLocks noChangeAspect="1"/>
          </p:cNvPicPr>
          <p:nvPr/>
        </p:nvPicPr>
        <p:blipFill>
          <a:blip r:embed="rId20"/>
          <a:stretch>
            <a:fillRect/>
          </a:stretch>
        </p:blipFill>
        <p:spPr>
          <a:xfrm>
            <a:off x="7575198" y="19507896"/>
            <a:ext cx="5100057" cy="2506940"/>
          </a:xfrm>
          <a:prstGeom prst="rect">
            <a:avLst/>
          </a:prstGeom>
        </p:spPr>
      </p:pic>
      <p:pic>
        <p:nvPicPr>
          <p:cNvPr id="49" name="Picture 48" descr="A green squares with black text&#10;&#10;Description automatically generated">
            <a:extLst>
              <a:ext uri="{FF2B5EF4-FFF2-40B4-BE49-F238E27FC236}">
                <a16:creationId xmlns:a16="http://schemas.microsoft.com/office/drawing/2014/main" id="{2D8D3A12-24CA-42B2-F10D-8BC5C10B6AAA}"/>
              </a:ext>
            </a:extLst>
          </p:cNvPr>
          <p:cNvPicPr>
            <a:picLocks noChangeAspect="1"/>
          </p:cNvPicPr>
          <p:nvPr/>
        </p:nvPicPr>
        <p:blipFill>
          <a:blip r:embed="rId21"/>
          <a:stretch>
            <a:fillRect/>
          </a:stretch>
        </p:blipFill>
        <p:spPr>
          <a:xfrm>
            <a:off x="7575198" y="22079429"/>
            <a:ext cx="5100057" cy="2506940"/>
          </a:xfrm>
          <a:prstGeom prst="rect">
            <a:avLst/>
          </a:prstGeom>
        </p:spPr>
      </p:pic>
      <p:grpSp>
        <p:nvGrpSpPr>
          <p:cNvPr id="70" name="Group 69">
            <a:extLst>
              <a:ext uri="{FF2B5EF4-FFF2-40B4-BE49-F238E27FC236}">
                <a16:creationId xmlns:a16="http://schemas.microsoft.com/office/drawing/2014/main" id="{3ACF6EBE-24D0-AC01-8760-DBF5B8529C35}"/>
              </a:ext>
            </a:extLst>
          </p:cNvPr>
          <p:cNvGrpSpPr/>
          <p:nvPr/>
        </p:nvGrpSpPr>
        <p:grpSpPr>
          <a:xfrm>
            <a:off x="13899399" y="9872092"/>
            <a:ext cx="11971666" cy="11041186"/>
            <a:chOff x="14259539" y="9863246"/>
            <a:chExt cx="11971666" cy="11041186"/>
          </a:xfrm>
        </p:grpSpPr>
        <p:pic>
          <p:nvPicPr>
            <p:cNvPr id="84" name="Picture 83" descr="A green and blue grid&#10;&#10;Description automatically generated">
              <a:extLst>
                <a:ext uri="{FF2B5EF4-FFF2-40B4-BE49-F238E27FC236}">
                  <a16:creationId xmlns:a16="http://schemas.microsoft.com/office/drawing/2014/main" id="{F965B509-E4B3-CDE5-88F5-3B3BC57DB3F5}"/>
                </a:ext>
              </a:extLst>
            </p:cNvPr>
            <p:cNvPicPr>
              <a:picLocks noChangeAspect="1"/>
            </p:cNvPicPr>
            <p:nvPr/>
          </p:nvPicPr>
          <p:blipFill rotWithShape="1">
            <a:blip r:embed="rId22"/>
            <a:srcRect t="8098"/>
            <a:stretch/>
          </p:blipFill>
          <p:spPr>
            <a:xfrm>
              <a:off x="14322713" y="9863246"/>
              <a:ext cx="11908492" cy="6566455"/>
            </a:xfrm>
            <a:prstGeom prst="rect">
              <a:avLst/>
            </a:prstGeom>
          </p:spPr>
        </p:pic>
        <p:pic>
          <p:nvPicPr>
            <p:cNvPr id="97" name="Picture 96">
              <a:extLst>
                <a:ext uri="{FF2B5EF4-FFF2-40B4-BE49-F238E27FC236}">
                  <a16:creationId xmlns:a16="http://schemas.microsoft.com/office/drawing/2014/main" id="{67CD0568-C115-1FE8-F1E4-72065767134E}"/>
                </a:ext>
              </a:extLst>
            </p:cNvPr>
            <p:cNvPicPr>
              <a:picLocks noChangeAspect="1"/>
            </p:cNvPicPr>
            <p:nvPr/>
          </p:nvPicPr>
          <p:blipFill rotWithShape="1">
            <a:blip r:embed="rId23"/>
            <a:srcRect l="12285" t="-16102" r="9730" b="-1"/>
            <a:stretch/>
          </p:blipFill>
          <p:spPr>
            <a:xfrm>
              <a:off x="16315387" y="15476358"/>
              <a:ext cx="7744968" cy="336314"/>
            </a:xfrm>
            <a:prstGeom prst="rect">
              <a:avLst/>
            </a:prstGeom>
          </p:spPr>
        </p:pic>
        <p:sp>
          <p:nvSpPr>
            <p:cNvPr id="98" name="Rectangle 97">
              <a:extLst>
                <a:ext uri="{FF2B5EF4-FFF2-40B4-BE49-F238E27FC236}">
                  <a16:creationId xmlns:a16="http://schemas.microsoft.com/office/drawing/2014/main" id="{E39935D0-B209-6B1A-9684-511A7B1F34FB}"/>
                </a:ext>
              </a:extLst>
            </p:cNvPr>
            <p:cNvSpPr/>
            <p:nvPr/>
          </p:nvSpPr>
          <p:spPr>
            <a:xfrm>
              <a:off x="24534767" y="15830269"/>
              <a:ext cx="254800" cy="188195"/>
            </a:xfrm>
            <a:prstGeom prst="rect">
              <a:avLst/>
            </a:prstGeom>
            <a:solidFill>
              <a:srgbClr val="5470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AC973F7C-C05B-195B-FE5D-08ED4DDFB8AA}"/>
                </a:ext>
              </a:extLst>
            </p:cNvPr>
            <p:cNvSpPr/>
            <p:nvPr/>
          </p:nvSpPr>
          <p:spPr>
            <a:xfrm>
              <a:off x="24534767" y="16129985"/>
              <a:ext cx="254800" cy="188195"/>
            </a:xfrm>
            <a:prstGeom prst="rect">
              <a:avLst/>
            </a:prstGeom>
            <a:solidFill>
              <a:srgbClr val="D149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619BECC3-3775-611B-E7EE-E64D3C45697F}"/>
                </a:ext>
              </a:extLst>
            </p:cNvPr>
            <p:cNvSpPr txBox="1"/>
            <p:nvPr/>
          </p:nvSpPr>
          <p:spPr>
            <a:xfrm>
              <a:off x="24809018" y="15740620"/>
              <a:ext cx="1031051" cy="369332"/>
            </a:xfrm>
            <a:prstGeom prst="rect">
              <a:avLst/>
            </a:prstGeom>
            <a:noFill/>
          </p:spPr>
          <p:txBody>
            <a:bodyPr wrap="none" rtlCol="0">
              <a:spAutoFit/>
            </a:bodyPr>
            <a:lstStyle/>
            <a:p>
              <a:r>
                <a:rPr lang="en-US" dirty="0">
                  <a:latin typeface="Helvetica" pitchFamily="2" charset="0"/>
                </a:rPr>
                <a:t>Forward</a:t>
              </a:r>
            </a:p>
          </p:txBody>
        </p:sp>
        <p:sp>
          <p:nvSpPr>
            <p:cNvPr id="116" name="TextBox 115">
              <a:extLst>
                <a:ext uri="{FF2B5EF4-FFF2-40B4-BE49-F238E27FC236}">
                  <a16:creationId xmlns:a16="http://schemas.microsoft.com/office/drawing/2014/main" id="{A13722A7-32D7-77C3-2834-B5E70B45F557}"/>
                </a:ext>
              </a:extLst>
            </p:cNvPr>
            <p:cNvSpPr txBox="1"/>
            <p:nvPr/>
          </p:nvSpPr>
          <p:spPr>
            <a:xfrm>
              <a:off x="24813471" y="16041480"/>
              <a:ext cx="1197764" cy="369332"/>
            </a:xfrm>
            <a:prstGeom prst="rect">
              <a:avLst/>
            </a:prstGeom>
            <a:noFill/>
          </p:spPr>
          <p:txBody>
            <a:bodyPr wrap="none" rtlCol="0">
              <a:spAutoFit/>
            </a:bodyPr>
            <a:lstStyle/>
            <a:p>
              <a:r>
                <a:rPr lang="en-US" dirty="0">
                  <a:latin typeface="Helvetica" pitchFamily="2" charset="0"/>
                </a:rPr>
                <a:t>Backward</a:t>
              </a:r>
            </a:p>
          </p:txBody>
        </p:sp>
        <p:pic>
          <p:nvPicPr>
            <p:cNvPr id="68" name="Picture 67" descr="A graph of a graph showing different types of waves&#10;&#10;Description automatically generated with medium confidence">
              <a:extLst>
                <a:ext uri="{FF2B5EF4-FFF2-40B4-BE49-F238E27FC236}">
                  <a16:creationId xmlns:a16="http://schemas.microsoft.com/office/drawing/2014/main" id="{BE47770A-070B-3389-807B-20194D30F52C}"/>
                </a:ext>
              </a:extLst>
            </p:cNvPr>
            <p:cNvPicPr>
              <a:picLocks noChangeAspect="1"/>
            </p:cNvPicPr>
            <p:nvPr/>
          </p:nvPicPr>
          <p:blipFill>
            <a:blip r:embed="rId24"/>
            <a:stretch>
              <a:fillRect/>
            </a:stretch>
          </p:blipFill>
          <p:spPr>
            <a:xfrm>
              <a:off x="15617813" y="15747216"/>
              <a:ext cx="8595360" cy="5157216"/>
            </a:xfrm>
            <a:prstGeom prst="rect">
              <a:avLst/>
            </a:prstGeom>
          </p:spPr>
        </p:pic>
        <p:sp>
          <p:nvSpPr>
            <p:cNvPr id="24" name="TextBox 23">
              <a:extLst>
                <a:ext uri="{FF2B5EF4-FFF2-40B4-BE49-F238E27FC236}">
                  <a16:creationId xmlns:a16="http://schemas.microsoft.com/office/drawing/2014/main" id="{634BDFEA-03AD-21AF-BFD0-76B1B0D5DB70}"/>
                </a:ext>
              </a:extLst>
            </p:cNvPr>
            <p:cNvSpPr txBox="1"/>
            <p:nvPr/>
          </p:nvSpPr>
          <p:spPr>
            <a:xfrm>
              <a:off x="14663286" y="15848815"/>
              <a:ext cx="984985" cy="707886"/>
            </a:xfrm>
            <a:prstGeom prst="rect">
              <a:avLst/>
            </a:prstGeom>
            <a:noFill/>
          </p:spPr>
          <p:txBody>
            <a:bodyPr wrap="square" rtlCol="0">
              <a:spAutoFit/>
            </a:bodyPr>
            <a:lstStyle/>
            <a:p>
              <a:pPr algn="ctr"/>
              <a:r>
                <a:rPr lang="en-US" sz="2000" dirty="0">
                  <a:latin typeface="Helvetica" pitchFamily="2" charset="0"/>
                </a:rPr>
                <a:t>Conc. (</a:t>
              </a:r>
              <a:r>
                <a:rPr lang="en-US" sz="2000" dirty="0" err="1">
                  <a:latin typeface="Helvetica" pitchFamily="2" charset="0"/>
                </a:rPr>
                <a:t>a.u</a:t>
              </a:r>
              <a:r>
                <a:rPr lang="en-US" sz="2000" dirty="0">
                  <a:latin typeface="Helvetica" pitchFamily="2" charset="0"/>
                </a:rPr>
                <a:t>.)</a:t>
              </a:r>
            </a:p>
          </p:txBody>
        </p:sp>
        <p:sp>
          <p:nvSpPr>
            <p:cNvPr id="25" name="TextBox 24">
              <a:extLst>
                <a:ext uri="{FF2B5EF4-FFF2-40B4-BE49-F238E27FC236}">
                  <a16:creationId xmlns:a16="http://schemas.microsoft.com/office/drawing/2014/main" id="{984D9EB5-6BE1-9647-9A1C-C8CF49704BFC}"/>
                </a:ext>
              </a:extLst>
            </p:cNvPr>
            <p:cNvSpPr txBox="1"/>
            <p:nvPr/>
          </p:nvSpPr>
          <p:spPr>
            <a:xfrm>
              <a:off x="14605785" y="16701357"/>
              <a:ext cx="1099986" cy="730829"/>
            </a:xfrm>
            <a:prstGeom prst="rect">
              <a:avLst/>
            </a:prstGeom>
            <a:noFill/>
          </p:spPr>
          <p:txBody>
            <a:bodyPr wrap="square" rtlCol="0">
              <a:spAutoFit/>
            </a:bodyPr>
            <a:lstStyle/>
            <a:p>
              <a:pPr algn="ctr"/>
              <a:r>
                <a:rPr lang="en-US" sz="2000" dirty="0">
                  <a:latin typeface="Helvetica" pitchFamily="2" charset="0"/>
                </a:rPr>
                <a:t>Speed (mm/s)</a:t>
              </a:r>
            </a:p>
          </p:txBody>
        </p:sp>
        <p:sp>
          <p:nvSpPr>
            <p:cNvPr id="28" name="TextBox 27">
              <a:extLst>
                <a:ext uri="{FF2B5EF4-FFF2-40B4-BE49-F238E27FC236}">
                  <a16:creationId xmlns:a16="http://schemas.microsoft.com/office/drawing/2014/main" id="{0B06008D-ADD7-E40D-ABA7-BAC7C1F68C66}"/>
                </a:ext>
              </a:extLst>
            </p:cNvPr>
            <p:cNvSpPr txBox="1"/>
            <p:nvPr/>
          </p:nvSpPr>
          <p:spPr>
            <a:xfrm>
              <a:off x="14259539" y="17505501"/>
              <a:ext cx="1792478" cy="1015663"/>
            </a:xfrm>
            <a:prstGeom prst="rect">
              <a:avLst/>
            </a:prstGeom>
            <a:noFill/>
          </p:spPr>
          <p:txBody>
            <a:bodyPr wrap="square" rtlCol="0">
              <a:spAutoFit/>
            </a:bodyPr>
            <a:lstStyle/>
            <a:p>
              <a:pPr algn="ctr"/>
              <a:r>
                <a:rPr lang="en-US" sz="2000" dirty="0">
                  <a:latin typeface="Helvetica" pitchFamily="2" charset="0"/>
                </a:rPr>
                <a:t>Head curvature (rad) </a:t>
              </a:r>
            </a:p>
          </p:txBody>
        </p:sp>
        <p:sp>
          <p:nvSpPr>
            <p:cNvPr id="33" name="TextBox 32">
              <a:extLst>
                <a:ext uri="{FF2B5EF4-FFF2-40B4-BE49-F238E27FC236}">
                  <a16:creationId xmlns:a16="http://schemas.microsoft.com/office/drawing/2014/main" id="{0B422DD2-1E4D-E60F-C2E6-AB3321BF5272}"/>
                </a:ext>
              </a:extLst>
            </p:cNvPr>
            <p:cNvSpPr txBox="1"/>
            <p:nvPr/>
          </p:nvSpPr>
          <p:spPr>
            <a:xfrm>
              <a:off x="14265396" y="18482592"/>
              <a:ext cx="1780765" cy="1015663"/>
            </a:xfrm>
            <a:prstGeom prst="rect">
              <a:avLst/>
            </a:prstGeom>
            <a:noFill/>
          </p:spPr>
          <p:txBody>
            <a:bodyPr wrap="square" rtlCol="0">
              <a:spAutoFit/>
            </a:bodyPr>
            <a:lstStyle/>
            <a:p>
              <a:pPr algn="ctr"/>
              <a:r>
                <a:rPr lang="en-US" sz="2000" dirty="0">
                  <a:latin typeface="Helvetica" pitchFamily="2" charset="0"/>
                </a:rPr>
                <a:t>Head orientation (rad) </a:t>
              </a:r>
            </a:p>
          </p:txBody>
        </p:sp>
        <p:sp>
          <p:nvSpPr>
            <p:cNvPr id="69" name="TextBox 68">
              <a:extLst>
                <a:ext uri="{FF2B5EF4-FFF2-40B4-BE49-F238E27FC236}">
                  <a16:creationId xmlns:a16="http://schemas.microsoft.com/office/drawing/2014/main" id="{D9B67650-675E-8627-5510-7897FA4A7B36}"/>
                </a:ext>
              </a:extLst>
            </p:cNvPr>
            <p:cNvSpPr txBox="1"/>
            <p:nvPr/>
          </p:nvSpPr>
          <p:spPr>
            <a:xfrm>
              <a:off x="14265396" y="19497877"/>
              <a:ext cx="1780765" cy="1015663"/>
            </a:xfrm>
            <a:prstGeom prst="rect">
              <a:avLst/>
            </a:prstGeom>
            <a:noFill/>
          </p:spPr>
          <p:txBody>
            <a:bodyPr wrap="square" rtlCol="0">
              <a:spAutoFit/>
            </a:bodyPr>
            <a:lstStyle/>
            <a:p>
              <a:pPr algn="ctr"/>
              <a:r>
                <a:rPr lang="en-US" sz="2000" dirty="0">
                  <a:latin typeface="Helvetica" pitchFamily="2" charset="0"/>
                </a:rPr>
                <a:t>Trajectory curvature (rad/mm)</a:t>
              </a:r>
            </a:p>
          </p:txBody>
        </p:sp>
      </p:grpSp>
      <p:pic>
        <p:nvPicPr>
          <p:cNvPr id="75" name="Picture 74" descr="A graph of a graph of a person&#10;&#10;Description automatically generated with medium confidence">
            <a:extLst>
              <a:ext uri="{FF2B5EF4-FFF2-40B4-BE49-F238E27FC236}">
                <a16:creationId xmlns:a16="http://schemas.microsoft.com/office/drawing/2014/main" id="{EFC12270-CDE8-4C97-16E0-E66B70C927C3}"/>
              </a:ext>
            </a:extLst>
          </p:cNvPr>
          <p:cNvPicPr>
            <a:picLocks noChangeAspect="1"/>
          </p:cNvPicPr>
          <p:nvPr/>
        </p:nvPicPr>
        <p:blipFill rotWithShape="1">
          <a:blip r:embed="rId25"/>
          <a:srcRect l="11808" r="20838"/>
          <a:stretch/>
        </p:blipFill>
        <p:spPr>
          <a:xfrm>
            <a:off x="23808895" y="16880849"/>
            <a:ext cx="2592306" cy="3848786"/>
          </a:xfrm>
          <a:prstGeom prst="rect">
            <a:avLst/>
          </a:prstGeom>
        </p:spPr>
      </p:pic>
      <p:grpSp>
        <p:nvGrpSpPr>
          <p:cNvPr id="146" name="Group 145">
            <a:extLst>
              <a:ext uri="{FF2B5EF4-FFF2-40B4-BE49-F238E27FC236}">
                <a16:creationId xmlns:a16="http://schemas.microsoft.com/office/drawing/2014/main" id="{C4E90C2E-8262-746C-06A3-189A337754C2}"/>
              </a:ext>
            </a:extLst>
          </p:cNvPr>
          <p:cNvGrpSpPr/>
          <p:nvPr/>
        </p:nvGrpSpPr>
        <p:grpSpPr>
          <a:xfrm>
            <a:off x="16253416" y="23949109"/>
            <a:ext cx="8326271" cy="7311333"/>
            <a:chOff x="16253416" y="23968703"/>
            <a:chExt cx="8326271" cy="7311333"/>
          </a:xfrm>
        </p:grpSpPr>
        <p:grpSp>
          <p:nvGrpSpPr>
            <p:cNvPr id="141" name="Group 140">
              <a:extLst>
                <a:ext uri="{FF2B5EF4-FFF2-40B4-BE49-F238E27FC236}">
                  <a16:creationId xmlns:a16="http://schemas.microsoft.com/office/drawing/2014/main" id="{F58FF3C7-1E98-A5C4-F46B-2369480BB764}"/>
                </a:ext>
              </a:extLst>
            </p:cNvPr>
            <p:cNvGrpSpPr/>
            <p:nvPr/>
          </p:nvGrpSpPr>
          <p:grpSpPr>
            <a:xfrm>
              <a:off x="16253416" y="23968703"/>
              <a:ext cx="7765608" cy="6742783"/>
              <a:chOff x="16329616" y="24336406"/>
              <a:chExt cx="7765608" cy="6742783"/>
            </a:xfrm>
          </p:grpSpPr>
          <p:pic>
            <p:nvPicPr>
              <p:cNvPr id="57" name="Picture 56" descr="A diagram of a red and blue graph&#10;&#10;Description automatically generated with medium confidence">
                <a:extLst>
                  <a:ext uri="{FF2B5EF4-FFF2-40B4-BE49-F238E27FC236}">
                    <a16:creationId xmlns:a16="http://schemas.microsoft.com/office/drawing/2014/main" id="{2DCF601B-83F0-D309-37C3-E4F968020AF0}"/>
                  </a:ext>
                </a:extLst>
              </p:cNvPr>
              <p:cNvPicPr>
                <a:picLocks noChangeAspect="1"/>
              </p:cNvPicPr>
              <p:nvPr/>
            </p:nvPicPr>
            <p:blipFill rotWithShape="1">
              <a:blip r:embed="rId26"/>
              <a:srcRect l="1020" t="534" r="10182" b="10653"/>
              <a:stretch/>
            </p:blipFill>
            <p:spPr>
              <a:xfrm>
                <a:off x="16329616" y="24336406"/>
                <a:ext cx="6720840" cy="6722005"/>
              </a:xfrm>
              <a:prstGeom prst="rect">
                <a:avLst/>
              </a:prstGeom>
            </p:spPr>
          </p:pic>
          <p:sp>
            <p:nvSpPr>
              <p:cNvPr id="58" name="TextBox 57">
                <a:extLst>
                  <a:ext uri="{FF2B5EF4-FFF2-40B4-BE49-F238E27FC236}">
                    <a16:creationId xmlns:a16="http://schemas.microsoft.com/office/drawing/2014/main" id="{9837B3A0-844B-7876-D456-217CB068B475}"/>
                  </a:ext>
                </a:extLst>
              </p:cNvPr>
              <p:cNvSpPr txBox="1"/>
              <p:nvPr/>
            </p:nvSpPr>
            <p:spPr>
              <a:xfrm>
                <a:off x="22911772" y="25899309"/>
                <a:ext cx="232756" cy="5179880"/>
              </a:xfrm>
              <a:prstGeom prst="rect">
                <a:avLst/>
              </a:prstGeom>
              <a:noFill/>
            </p:spPr>
            <p:txBody>
              <a:bodyPr wrap="none" rtlCol="0">
                <a:spAutoFit/>
              </a:bodyPr>
              <a:lstStyle/>
              <a:p>
                <a:pPr algn="ctr"/>
                <a:r>
                  <a:rPr lang="en-US" sz="380" dirty="0">
                    <a:solidFill>
                      <a:schemeClr val="bg1"/>
                    </a:solidFill>
                  </a:rPr>
                  <a:t>.</a:t>
                </a:r>
              </a:p>
              <a:p>
                <a:pPr algn="ctr"/>
                <a:r>
                  <a:rPr lang="en-US" sz="380" dirty="0">
                    <a:solidFill>
                      <a:schemeClr val="bg1"/>
                    </a:solidFill>
                  </a:rPr>
                  <a:t>57</a:t>
                </a:r>
              </a:p>
              <a:p>
                <a:pPr algn="ctr"/>
                <a:r>
                  <a:rPr lang="en-US" sz="380" dirty="0">
                    <a:solidFill>
                      <a:schemeClr val="bg1"/>
                    </a:solidFill>
                  </a:rPr>
                  <a:t>28</a:t>
                </a:r>
              </a:p>
              <a:p>
                <a:pPr algn="ctr"/>
                <a:r>
                  <a:rPr lang="en-US" sz="380" dirty="0">
                    <a:solidFill>
                      <a:schemeClr val="bg1"/>
                    </a:solidFill>
                  </a:rPr>
                  <a:t>41</a:t>
                </a:r>
              </a:p>
              <a:p>
                <a:pPr algn="ctr"/>
                <a:r>
                  <a:rPr lang="en-US" sz="380" dirty="0">
                    <a:solidFill>
                      <a:schemeClr val="bg1"/>
                    </a:solidFill>
                  </a:rPr>
                  <a:t>48</a:t>
                </a:r>
              </a:p>
              <a:p>
                <a:pPr algn="ctr"/>
                <a:r>
                  <a:rPr lang="en-US" sz="380" dirty="0">
                    <a:solidFill>
                      <a:schemeClr val="bg1"/>
                    </a:solidFill>
                  </a:rPr>
                  <a:t>42</a:t>
                </a:r>
              </a:p>
              <a:p>
                <a:pPr algn="ctr"/>
                <a:r>
                  <a:rPr lang="en-US" sz="380" dirty="0">
                    <a:solidFill>
                      <a:schemeClr val="bg1"/>
                    </a:solidFill>
                  </a:rPr>
                  <a:t>.</a:t>
                </a:r>
              </a:p>
              <a:p>
                <a:pPr algn="ctr"/>
                <a:r>
                  <a:rPr lang="en-US" sz="380" dirty="0">
                    <a:solidFill>
                      <a:schemeClr val="bg1"/>
                    </a:solidFill>
                  </a:rPr>
                  <a:t>13</a:t>
                </a:r>
              </a:p>
              <a:p>
                <a:pPr algn="ctr"/>
                <a:r>
                  <a:rPr lang="en-US" sz="380" dirty="0">
                    <a:solidFill>
                      <a:schemeClr val="bg1"/>
                    </a:solidFill>
                  </a:rPr>
                  <a:t>67</a:t>
                </a:r>
              </a:p>
              <a:p>
                <a:pPr algn="ctr"/>
                <a:r>
                  <a:rPr lang="en-US" sz="380" dirty="0">
                    <a:solidFill>
                      <a:schemeClr val="bg1"/>
                    </a:solidFill>
                  </a:rPr>
                  <a:t>66</a:t>
                </a:r>
              </a:p>
              <a:p>
                <a:pPr algn="ctr"/>
                <a:r>
                  <a:rPr lang="en-US" sz="380" dirty="0">
                    <a:solidFill>
                      <a:schemeClr val="bg1"/>
                    </a:solidFill>
                  </a:rPr>
                  <a:t>71</a:t>
                </a:r>
              </a:p>
              <a:p>
                <a:pPr algn="ctr"/>
                <a:r>
                  <a:rPr lang="en-US" sz="380" dirty="0">
                    <a:solidFill>
                      <a:schemeClr val="bg1"/>
                    </a:solidFill>
                  </a:rPr>
                  <a:t>.</a:t>
                </a:r>
              </a:p>
              <a:p>
                <a:pPr algn="ctr"/>
                <a:r>
                  <a:rPr lang="en-US" sz="380" dirty="0">
                    <a:solidFill>
                      <a:schemeClr val="bg1"/>
                    </a:solidFill>
                  </a:rPr>
                  <a:t>49</a:t>
                </a:r>
              </a:p>
              <a:p>
                <a:pPr algn="ctr"/>
                <a:r>
                  <a:rPr lang="en-US" sz="380" dirty="0">
                    <a:solidFill>
                      <a:schemeClr val="bg1"/>
                    </a:solidFill>
                  </a:rPr>
                  <a:t>51</a:t>
                </a:r>
              </a:p>
              <a:p>
                <a:pPr algn="ctr"/>
                <a:r>
                  <a:rPr lang="en-US" sz="380" dirty="0">
                    <a:solidFill>
                      <a:schemeClr val="bg1"/>
                    </a:solidFill>
                  </a:rPr>
                  <a:t>68</a:t>
                </a:r>
              </a:p>
              <a:p>
                <a:pPr algn="ctr"/>
                <a:r>
                  <a:rPr lang="en-US" sz="380" dirty="0">
                    <a:solidFill>
                      <a:schemeClr val="bg1"/>
                    </a:solidFill>
                  </a:rPr>
                  <a:t>47</a:t>
                </a:r>
              </a:p>
              <a:p>
                <a:pPr algn="ctr"/>
                <a:r>
                  <a:rPr lang="en-US" sz="380" dirty="0">
                    <a:solidFill>
                      <a:schemeClr val="bg1"/>
                    </a:solidFill>
                  </a:rPr>
                  <a:t>45</a:t>
                </a:r>
              </a:p>
              <a:p>
                <a:pPr algn="ctr"/>
                <a:r>
                  <a:rPr lang="en-US" sz="380" dirty="0">
                    <a:solidFill>
                      <a:schemeClr val="bg1"/>
                    </a:solidFill>
                  </a:rPr>
                  <a:t>70</a:t>
                </a:r>
              </a:p>
              <a:p>
                <a:pPr algn="ctr"/>
                <a:r>
                  <a:rPr lang="en-US" sz="380" dirty="0">
                    <a:solidFill>
                      <a:schemeClr val="bg1"/>
                    </a:solidFill>
                  </a:rPr>
                  <a:t>52</a:t>
                </a:r>
              </a:p>
              <a:p>
                <a:pPr algn="ctr"/>
                <a:r>
                  <a:rPr lang="en-US" sz="380" dirty="0">
                    <a:solidFill>
                      <a:schemeClr val="bg1"/>
                    </a:solidFill>
                  </a:rPr>
                  <a:t>59</a:t>
                </a:r>
              </a:p>
              <a:p>
                <a:pPr algn="ctr"/>
                <a:r>
                  <a:rPr lang="en-US" sz="380" dirty="0">
                    <a:solidFill>
                      <a:schemeClr val="bg1"/>
                    </a:solidFill>
                  </a:rPr>
                  <a:t>56</a:t>
                </a:r>
              </a:p>
              <a:p>
                <a:pPr algn="ctr"/>
                <a:r>
                  <a:rPr lang="en-US" sz="380" dirty="0">
                    <a:solidFill>
                      <a:schemeClr val="bg1"/>
                    </a:solidFill>
                  </a:rPr>
                  <a:t>72</a:t>
                </a:r>
              </a:p>
              <a:p>
                <a:pPr algn="ctr"/>
                <a:r>
                  <a:rPr lang="en-US" sz="380" dirty="0">
                    <a:solidFill>
                      <a:schemeClr val="bg1"/>
                    </a:solidFill>
                  </a:rPr>
                  <a:t>73</a:t>
                </a:r>
              </a:p>
              <a:p>
                <a:pPr algn="ctr"/>
                <a:r>
                  <a:rPr lang="en-US" sz="380" dirty="0">
                    <a:solidFill>
                      <a:schemeClr val="bg1"/>
                    </a:solidFill>
                  </a:rPr>
                  <a:t>.</a:t>
                </a:r>
              </a:p>
              <a:p>
                <a:pPr algn="ctr"/>
                <a:r>
                  <a:rPr lang="en-US" sz="380" dirty="0">
                    <a:solidFill>
                      <a:schemeClr val="bg1"/>
                    </a:solidFill>
                  </a:rPr>
                  <a:t>75</a:t>
                </a:r>
              </a:p>
              <a:p>
                <a:pPr algn="ctr"/>
                <a:r>
                  <a:rPr lang="en-US" sz="380" dirty="0">
                    <a:solidFill>
                      <a:schemeClr val="bg1"/>
                    </a:solidFill>
                  </a:rPr>
                  <a:t>.</a:t>
                </a:r>
              </a:p>
              <a:p>
                <a:pPr algn="ctr"/>
                <a:r>
                  <a:rPr lang="en-US" sz="380" dirty="0">
                    <a:solidFill>
                      <a:schemeClr val="bg1"/>
                    </a:solidFill>
                  </a:rPr>
                  <a:t>.</a:t>
                </a:r>
              </a:p>
              <a:p>
                <a:pPr algn="ctr"/>
                <a:r>
                  <a:rPr lang="en-US" sz="380" dirty="0">
                    <a:solidFill>
                      <a:schemeClr val="bg1"/>
                    </a:solidFill>
                  </a:rPr>
                  <a:t>74</a:t>
                </a:r>
              </a:p>
              <a:p>
                <a:pPr algn="ctr"/>
                <a:r>
                  <a:rPr lang="en-US" sz="380" dirty="0">
                    <a:solidFill>
                      <a:schemeClr val="bg1"/>
                    </a:solidFill>
                  </a:rPr>
                  <a:t>.</a:t>
                </a:r>
              </a:p>
              <a:p>
                <a:pPr algn="ctr"/>
                <a:r>
                  <a:rPr lang="en-US" sz="380" dirty="0">
                    <a:solidFill>
                      <a:schemeClr val="bg1"/>
                    </a:solidFill>
                  </a:rPr>
                  <a:t>.</a:t>
                </a:r>
              </a:p>
              <a:p>
                <a:pPr algn="ctr"/>
                <a:r>
                  <a:rPr lang="en-US" sz="380" dirty="0">
                    <a:solidFill>
                      <a:schemeClr val="bg1"/>
                    </a:solidFill>
                  </a:rPr>
                  <a:t>.</a:t>
                </a:r>
              </a:p>
              <a:p>
                <a:pPr algn="ctr"/>
                <a:r>
                  <a:rPr lang="en-US" sz="380" dirty="0">
                    <a:solidFill>
                      <a:schemeClr val="bg1"/>
                    </a:solidFill>
                  </a:rPr>
                  <a:t>10</a:t>
                </a:r>
              </a:p>
              <a:p>
                <a:pPr algn="ctr"/>
                <a:r>
                  <a:rPr lang="en-US" sz="380" dirty="0">
                    <a:solidFill>
                      <a:schemeClr val="bg1"/>
                    </a:solidFill>
                  </a:rPr>
                  <a:t>18</a:t>
                </a:r>
              </a:p>
              <a:p>
                <a:pPr algn="ctr"/>
                <a:r>
                  <a:rPr lang="en-US" sz="380" dirty="0">
                    <a:solidFill>
                      <a:schemeClr val="bg1"/>
                    </a:solidFill>
                  </a:rPr>
                  <a:t>24</a:t>
                </a:r>
              </a:p>
              <a:p>
                <a:pPr algn="ctr"/>
                <a:r>
                  <a:rPr lang="en-US" sz="380" dirty="0">
                    <a:solidFill>
                      <a:schemeClr val="bg1"/>
                    </a:solidFill>
                  </a:rPr>
                  <a:t>1</a:t>
                </a:r>
              </a:p>
              <a:p>
                <a:pPr algn="ctr"/>
                <a:r>
                  <a:rPr lang="en-US" sz="380" dirty="0">
                    <a:solidFill>
                      <a:schemeClr val="bg1"/>
                    </a:solidFill>
                  </a:rPr>
                  <a:t>6</a:t>
                </a:r>
              </a:p>
              <a:p>
                <a:pPr algn="ctr"/>
                <a:r>
                  <a:rPr lang="en-US" sz="380" dirty="0">
                    <a:solidFill>
                      <a:schemeClr val="bg1"/>
                    </a:solidFill>
                  </a:rPr>
                  <a:t>12</a:t>
                </a:r>
              </a:p>
              <a:p>
                <a:pPr algn="ctr"/>
                <a:r>
                  <a:rPr lang="en-US" sz="380" dirty="0">
                    <a:solidFill>
                      <a:schemeClr val="bg1"/>
                    </a:solidFill>
                  </a:rPr>
                  <a:t>15</a:t>
                </a:r>
              </a:p>
              <a:p>
                <a:pPr algn="ctr"/>
                <a:r>
                  <a:rPr lang="en-US" sz="380" dirty="0">
                    <a:solidFill>
                      <a:schemeClr val="bg1"/>
                    </a:solidFill>
                  </a:rPr>
                  <a:t>25</a:t>
                </a:r>
              </a:p>
              <a:p>
                <a:pPr algn="ctr"/>
                <a:r>
                  <a:rPr lang="en-US" sz="380" dirty="0">
                    <a:solidFill>
                      <a:schemeClr val="bg1"/>
                    </a:solidFill>
                  </a:rPr>
                  <a:t>14</a:t>
                </a:r>
              </a:p>
              <a:p>
                <a:pPr algn="ctr"/>
                <a:r>
                  <a:rPr lang="en-US" sz="380" dirty="0">
                    <a:solidFill>
                      <a:schemeClr val="bg1"/>
                    </a:solidFill>
                  </a:rPr>
                  <a:t>77</a:t>
                </a:r>
              </a:p>
              <a:p>
                <a:pPr algn="ctr"/>
                <a:r>
                  <a:rPr lang="en-US" sz="380" dirty="0">
                    <a:solidFill>
                      <a:schemeClr val="bg1"/>
                    </a:solidFill>
                  </a:rPr>
                  <a:t>38</a:t>
                </a:r>
              </a:p>
              <a:p>
                <a:pPr algn="ctr"/>
                <a:r>
                  <a:rPr lang="en-US" sz="380" dirty="0">
                    <a:solidFill>
                      <a:schemeClr val="bg1"/>
                    </a:solidFill>
                  </a:rPr>
                  <a:t>.</a:t>
                </a:r>
              </a:p>
              <a:p>
                <a:pPr algn="ctr"/>
                <a:r>
                  <a:rPr lang="en-US" sz="380" dirty="0">
                    <a:solidFill>
                      <a:schemeClr val="bg1"/>
                    </a:solidFill>
                  </a:rPr>
                  <a:t>22</a:t>
                </a:r>
              </a:p>
              <a:p>
                <a:pPr algn="ctr"/>
                <a:r>
                  <a:rPr lang="en-US" sz="380" dirty="0">
                    <a:solidFill>
                      <a:schemeClr val="bg1"/>
                    </a:solidFill>
                  </a:rPr>
                  <a:t>.</a:t>
                </a:r>
              </a:p>
              <a:p>
                <a:pPr algn="ctr"/>
                <a:r>
                  <a:rPr lang="en-US" sz="380" dirty="0">
                    <a:solidFill>
                      <a:schemeClr val="bg1"/>
                    </a:solidFill>
                  </a:rPr>
                  <a:t>26</a:t>
                </a:r>
              </a:p>
              <a:p>
                <a:pPr algn="ctr"/>
                <a:r>
                  <a:rPr lang="en-US" sz="380" dirty="0">
                    <a:solidFill>
                      <a:schemeClr val="bg1"/>
                    </a:solidFill>
                  </a:rPr>
                  <a:t>17</a:t>
                </a:r>
              </a:p>
              <a:p>
                <a:pPr algn="ctr"/>
                <a:r>
                  <a:rPr lang="en-US" sz="380" dirty="0">
                    <a:solidFill>
                      <a:schemeClr val="bg1"/>
                    </a:solidFill>
                  </a:rPr>
                  <a:t>.</a:t>
                </a:r>
              </a:p>
              <a:p>
                <a:pPr algn="ctr"/>
                <a:r>
                  <a:rPr lang="en-US" sz="380" dirty="0">
                    <a:solidFill>
                      <a:schemeClr val="bg1"/>
                    </a:solidFill>
                  </a:rPr>
                  <a:t>7</a:t>
                </a:r>
              </a:p>
              <a:p>
                <a:pPr algn="ctr"/>
                <a:r>
                  <a:rPr lang="en-US" sz="380" dirty="0">
                    <a:solidFill>
                      <a:schemeClr val="bg1"/>
                    </a:solidFill>
                  </a:rPr>
                  <a:t>.</a:t>
                </a:r>
              </a:p>
              <a:p>
                <a:pPr algn="ctr"/>
                <a:r>
                  <a:rPr lang="en-US" sz="380" dirty="0">
                    <a:solidFill>
                      <a:schemeClr val="bg1"/>
                    </a:solidFill>
                  </a:rPr>
                  <a:t>.</a:t>
                </a:r>
              </a:p>
              <a:p>
                <a:pPr algn="ctr"/>
                <a:r>
                  <a:rPr lang="en-US" sz="380" dirty="0">
                    <a:solidFill>
                      <a:schemeClr val="bg1"/>
                    </a:solidFill>
                  </a:rPr>
                  <a:t>55</a:t>
                </a:r>
              </a:p>
              <a:p>
                <a:pPr algn="ctr"/>
                <a:r>
                  <a:rPr lang="en-US" sz="380" dirty="0">
                    <a:solidFill>
                      <a:schemeClr val="bg1"/>
                    </a:solidFill>
                  </a:rPr>
                  <a:t>.</a:t>
                </a:r>
              </a:p>
              <a:p>
                <a:pPr algn="ctr"/>
                <a:r>
                  <a:rPr lang="en-US" sz="380" dirty="0">
                    <a:solidFill>
                      <a:schemeClr val="bg1"/>
                    </a:solidFill>
                  </a:rPr>
                  <a:t>4</a:t>
                </a:r>
              </a:p>
              <a:p>
                <a:pPr algn="ctr"/>
                <a:r>
                  <a:rPr lang="en-US" sz="380" dirty="0">
                    <a:solidFill>
                      <a:schemeClr val="bg1"/>
                    </a:solidFill>
                  </a:rPr>
                  <a:t>16</a:t>
                </a:r>
              </a:p>
              <a:p>
                <a:pPr algn="ctr"/>
                <a:r>
                  <a:rPr lang="en-US" sz="380" dirty="0">
                    <a:solidFill>
                      <a:schemeClr val="bg1"/>
                    </a:solidFill>
                  </a:rPr>
                  <a:t>.</a:t>
                </a:r>
              </a:p>
              <a:p>
                <a:pPr algn="ctr"/>
                <a:r>
                  <a:rPr lang="en-US" sz="380" dirty="0">
                    <a:solidFill>
                      <a:schemeClr val="bg1"/>
                    </a:solidFill>
                  </a:rPr>
                  <a:t>21</a:t>
                </a:r>
              </a:p>
              <a:p>
                <a:pPr algn="ctr"/>
                <a:r>
                  <a:rPr lang="en-US" sz="380" dirty="0">
                    <a:solidFill>
                      <a:schemeClr val="bg1"/>
                    </a:solidFill>
                  </a:rPr>
                  <a:t>60</a:t>
                </a:r>
              </a:p>
              <a:p>
                <a:pPr algn="ctr"/>
                <a:r>
                  <a:rPr lang="en-US" sz="380" dirty="0">
                    <a:solidFill>
                      <a:schemeClr val="bg1"/>
                    </a:solidFill>
                  </a:rPr>
                  <a:t>11</a:t>
                </a:r>
              </a:p>
              <a:p>
                <a:pPr algn="ctr"/>
                <a:r>
                  <a:rPr lang="en-US" sz="380" dirty="0">
                    <a:solidFill>
                      <a:schemeClr val="bg1"/>
                    </a:solidFill>
                  </a:rPr>
                  <a:t>.</a:t>
                </a:r>
              </a:p>
              <a:p>
                <a:pPr algn="ctr"/>
                <a:r>
                  <a:rPr lang="en-US" sz="380" dirty="0">
                    <a:solidFill>
                      <a:schemeClr val="bg1"/>
                    </a:solidFill>
                  </a:rPr>
                  <a:t>35</a:t>
                </a:r>
              </a:p>
              <a:p>
                <a:pPr algn="ctr"/>
                <a:r>
                  <a:rPr lang="en-US" sz="380" dirty="0">
                    <a:solidFill>
                      <a:schemeClr val="bg1"/>
                    </a:solidFill>
                  </a:rPr>
                  <a:t>27</a:t>
                </a:r>
              </a:p>
              <a:p>
                <a:pPr algn="ctr"/>
                <a:r>
                  <a:rPr lang="en-US" sz="380" dirty="0">
                    <a:solidFill>
                      <a:schemeClr val="bg1"/>
                    </a:solidFill>
                  </a:rPr>
                  <a:t>.</a:t>
                </a:r>
              </a:p>
              <a:p>
                <a:pPr algn="ctr"/>
                <a:r>
                  <a:rPr lang="en-US" sz="380" dirty="0">
                    <a:solidFill>
                      <a:schemeClr val="bg1"/>
                    </a:solidFill>
                  </a:rPr>
                  <a:t>54</a:t>
                </a:r>
              </a:p>
              <a:p>
                <a:pPr algn="ctr"/>
                <a:r>
                  <a:rPr lang="en-US" sz="380" dirty="0">
                    <a:solidFill>
                      <a:schemeClr val="bg1"/>
                    </a:solidFill>
                  </a:rPr>
                  <a:t>.</a:t>
                </a:r>
              </a:p>
              <a:p>
                <a:pPr algn="ctr"/>
                <a:r>
                  <a:rPr lang="en-US" sz="380" dirty="0">
                    <a:solidFill>
                      <a:schemeClr val="bg1"/>
                    </a:solidFill>
                  </a:rPr>
                  <a:t>.</a:t>
                </a:r>
              </a:p>
              <a:p>
                <a:pPr algn="ctr"/>
                <a:r>
                  <a:rPr lang="en-US" sz="380" dirty="0">
                    <a:solidFill>
                      <a:schemeClr val="bg1"/>
                    </a:solidFill>
                  </a:rPr>
                  <a:t>.</a:t>
                </a:r>
              </a:p>
              <a:p>
                <a:pPr algn="ctr"/>
                <a:r>
                  <a:rPr lang="en-US" sz="380" dirty="0">
                    <a:solidFill>
                      <a:schemeClr val="bg1"/>
                    </a:solidFill>
                  </a:rPr>
                  <a:t>.</a:t>
                </a:r>
              </a:p>
              <a:p>
                <a:pPr algn="ctr"/>
                <a:r>
                  <a:rPr lang="en-US" sz="380" dirty="0">
                    <a:solidFill>
                      <a:schemeClr val="bg1"/>
                    </a:solidFill>
                  </a:rPr>
                  <a:t>.</a:t>
                </a:r>
              </a:p>
              <a:p>
                <a:pPr algn="ctr"/>
                <a:r>
                  <a:rPr lang="en-US" sz="380" dirty="0">
                    <a:solidFill>
                      <a:schemeClr val="bg1"/>
                    </a:solidFill>
                  </a:rPr>
                  <a:t>5</a:t>
                </a:r>
              </a:p>
              <a:p>
                <a:pPr algn="ctr"/>
                <a:r>
                  <a:rPr lang="en-US" sz="380" dirty="0">
                    <a:solidFill>
                      <a:schemeClr val="bg1"/>
                    </a:solidFill>
                  </a:rPr>
                  <a:t>19</a:t>
                </a:r>
              </a:p>
              <a:p>
                <a:pPr algn="ctr"/>
                <a:r>
                  <a:rPr lang="en-US" sz="380" dirty="0">
                    <a:solidFill>
                      <a:schemeClr val="bg1"/>
                    </a:solidFill>
                  </a:rPr>
                  <a:t>.</a:t>
                </a:r>
              </a:p>
              <a:p>
                <a:pPr algn="ctr"/>
                <a:r>
                  <a:rPr lang="en-US" sz="380" dirty="0">
                    <a:solidFill>
                      <a:schemeClr val="bg1"/>
                    </a:solidFill>
                  </a:rPr>
                  <a:t>32</a:t>
                </a:r>
              </a:p>
              <a:p>
                <a:pPr algn="ctr"/>
                <a:r>
                  <a:rPr lang="en-US" sz="380" dirty="0">
                    <a:solidFill>
                      <a:schemeClr val="bg1"/>
                    </a:solidFill>
                  </a:rPr>
                  <a:t>50</a:t>
                </a:r>
              </a:p>
              <a:p>
                <a:pPr algn="ctr"/>
                <a:r>
                  <a:rPr lang="en-US" sz="380" dirty="0">
                    <a:solidFill>
                      <a:schemeClr val="bg1"/>
                    </a:solidFill>
                  </a:rPr>
                  <a:t>2</a:t>
                </a:r>
              </a:p>
              <a:p>
                <a:pPr algn="ctr"/>
                <a:r>
                  <a:rPr lang="en-US" sz="380" dirty="0">
                    <a:solidFill>
                      <a:schemeClr val="bg1"/>
                    </a:solidFill>
                  </a:rPr>
                  <a:t>53</a:t>
                </a:r>
              </a:p>
              <a:p>
                <a:pPr algn="ctr"/>
                <a:r>
                  <a:rPr lang="en-US" sz="380" dirty="0">
                    <a:solidFill>
                      <a:schemeClr val="bg1"/>
                    </a:solidFill>
                  </a:rPr>
                  <a:t>43</a:t>
                </a:r>
              </a:p>
              <a:p>
                <a:pPr algn="ctr"/>
                <a:r>
                  <a:rPr lang="en-US" sz="380" dirty="0">
                    <a:solidFill>
                      <a:schemeClr val="bg1"/>
                    </a:solidFill>
                  </a:rPr>
                  <a:t>20</a:t>
                </a:r>
              </a:p>
              <a:p>
                <a:pPr algn="ctr"/>
                <a:r>
                  <a:rPr lang="en-US" sz="380" dirty="0">
                    <a:solidFill>
                      <a:schemeClr val="bg1"/>
                    </a:solidFill>
                  </a:rPr>
                  <a:t>40</a:t>
                </a:r>
              </a:p>
              <a:p>
                <a:pPr algn="ctr"/>
                <a:r>
                  <a:rPr lang="en-US" sz="380" dirty="0">
                    <a:solidFill>
                      <a:schemeClr val="bg1"/>
                    </a:solidFill>
                  </a:rPr>
                  <a:t>46</a:t>
                </a:r>
              </a:p>
              <a:p>
                <a:pPr algn="ctr"/>
                <a:r>
                  <a:rPr lang="en-US" sz="380" dirty="0">
                    <a:solidFill>
                      <a:schemeClr val="bg1"/>
                    </a:solidFill>
                  </a:rPr>
                  <a:t>69</a:t>
                </a:r>
              </a:p>
              <a:p>
                <a:pPr algn="ctr"/>
                <a:r>
                  <a:rPr lang="en-US" sz="380" dirty="0">
                    <a:solidFill>
                      <a:schemeClr val="bg1"/>
                    </a:solidFill>
                  </a:rPr>
                  <a:t>34</a:t>
                </a:r>
              </a:p>
              <a:p>
                <a:pPr algn="ctr"/>
                <a:r>
                  <a:rPr lang="en-US" sz="380" dirty="0">
                    <a:solidFill>
                      <a:schemeClr val="bg1"/>
                    </a:solidFill>
                  </a:rPr>
                  <a:t>.</a:t>
                </a:r>
              </a:p>
              <a:p>
                <a:pPr algn="ctr"/>
                <a:r>
                  <a:rPr lang="en-US" sz="380" dirty="0">
                    <a:solidFill>
                      <a:schemeClr val="bg1"/>
                    </a:solidFill>
                  </a:rPr>
                  <a:t>.</a:t>
                </a:r>
              </a:p>
              <a:p>
                <a:pPr algn="ctr"/>
                <a:r>
                  <a:rPr lang="en-US" sz="380" dirty="0">
                    <a:solidFill>
                      <a:schemeClr val="bg1"/>
                    </a:solidFill>
                  </a:rPr>
                  <a:t>.</a:t>
                </a:r>
              </a:p>
              <a:p>
                <a:pPr algn="ctr"/>
                <a:r>
                  <a:rPr lang="en-US" sz="380" dirty="0">
                    <a:solidFill>
                      <a:schemeClr val="bg1"/>
                    </a:solidFill>
                  </a:rPr>
                  <a:t>8</a:t>
                </a:r>
              </a:p>
              <a:p>
                <a:pPr algn="ctr"/>
                <a:r>
                  <a:rPr lang="en-US" sz="380" dirty="0">
                    <a:solidFill>
                      <a:schemeClr val="bg1"/>
                    </a:solidFill>
                  </a:rPr>
                  <a:t>3</a:t>
                </a:r>
              </a:p>
            </p:txBody>
          </p:sp>
          <p:sp>
            <p:nvSpPr>
              <p:cNvPr id="2" name="TextBox 1">
                <a:extLst>
                  <a:ext uri="{FF2B5EF4-FFF2-40B4-BE49-F238E27FC236}">
                    <a16:creationId xmlns:a16="http://schemas.microsoft.com/office/drawing/2014/main" id="{2D9FCC9B-FAB5-9C0D-4AA8-3049DE1AD4DC}"/>
                  </a:ext>
                </a:extLst>
              </p:cNvPr>
              <p:cNvSpPr txBox="1"/>
              <p:nvPr/>
            </p:nvSpPr>
            <p:spPr>
              <a:xfrm>
                <a:off x="23008109" y="25910195"/>
                <a:ext cx="566182" cy="253916"/>
              </a:xfrm>
              <a:prstGeom prst="rect">
                <a:avLst/>
              </a:prstGeom>
              <a:noFill/>
            </p:spPr>
            <p:txBody>
              <a:bodyPr wrap="none" rtlCol="0">
                <a:spAutoFit/>
              </a:bodyPr>
              <a:lstStyle/>
              <a:p>
                <a:pPr algn="ctr"/>
                <a:r>
                  <a:rPr lang="en-US" sz="1050" dirty="0">
                    <a:latin typeface="Helvetica" pitchFamily="2" charset="0"/>
                  </a:rPr>
                  <a:t>OLQD</a:t>
                </a:r>
              </a:p>
            </p:txBody>
          </p:sp>
          <p:sp>
            <p:nvSpPr>
              <p:cNvPr id="31" name="TextBox 30">
                <a:extLst>
                  <a:ext uri="{FF2B5EF4-FFF2-40B4-BE49-F238E27FC236}">
                    <a16:creationId xmlns:a16="http://schemas.microsoft.com/office/drawing/2014/main" id="{C279CC02-6735-67B2-E7F4-EB8C66F3D2F9}"/>
                  </a:ext>
                </a:extLst>
              </p:cNvPr>
              <p:cNvSpPr txBox="1"/>
              <p:nvPr/>
            </p:nvSpPr>
            <p:spPr>
              <a:xfrm>
                <a:off x="23459019" y="25964843"/>
                <a:ext cx="559770" cy="253916"/>
              </a:xfrm>
              <a:prstGeom prst="rect">
                <a:avLst/>
              </a:prstGeom>
              <a:noFill/>
            </p:spPr>
            <p:txBody>
              <a:bodyPr wrap="none" rtlCol="0">
                <a:spAutoFit/>
              </a:bodyPr>
              <a:lstStyle/>
              <a:p>
                <a:pPr algn="ctr"/>
                <a:r>
                  <a:rPr lang="en-US" sz="1050" dirty="0">
                    <a:latin typeface="Helvetica" pitchFamily="2" charset="0"/>
                  </a:rPr>
                  <a:t>CEPD</a:t>
                </a:r>
              </a:p>
            </p:txBody>
          </p:sp>
          <p:sp>
            <p:nvSpPr>
              <p:cNvPr id="35" name="TextBox 34">
                <a:extLst>
                  <a:ext uri="{FF2B5EF4-FFF2-40B4-BE49-F238E27FC236}">
                    <a16:creationId xmlns:a16="http://schemas.microsoft.com/office/drawing/2014/main" id="{9720B9D4-F962-EC02-B04B-8F109D234B70}"/>
                  </a:ext>
                </a:extLst>
              </p:cNvPr>
              <p:cNvSpPr txBox="1"/>
              <p:nvPr/>
            </p:nvSpPr>
            <p:spPr>
              <a:xfrm>
                <a:off x="23082649" y="26025875"/>
                <a:ext cx="417102" cy="253916"/>
              </a:xfrm>
              <a:prstGeom prst="rect">
                <a:avLst/>
              </a:prstGeom>
              <a:noFill/>
            </p:spPr>
            <p:txBody>
              <a:bodyPr wrap="none" rtlCol="0">
                <a:spAutoFit/>
              </a:bodyPr>
              <a:lstStyle/>
              <a:p>
                <a:pPr algn="ctr"/>
                <a:r>
                  <a:rPr lang="en-US" sz="1050" dirty="0">
                    <a:latin typeface="Helvetica" pitchFamily="2" charset="0"/>
                  </a:rPr>
                  <a:t>RID</a:t>
                </a:r>
              </a:p>
            </p:txBody>
          </p:sp>
          <p:sp>
            <p:nvSpPr>
              <p:cNvPr id="37" name="TextBox 36">
                <a:extLst>
                  <a:ext uri="{FF2B5EF4-FFF2-40B4-BE49-F238E27FC236}">
                    <a16:creationId xmlns:a16="http://schemas.microsoft.com/office/drawing/2014/main" id="{D2DB86F2-F913-4C1C-919D-8CF80BB0C161}"/>
                  </a:ext>
                </a:extLst>
              </p:cNvPr>
              <p:cNvSpPr txBox="1"/>
              <p:nvPr/>
            </p:nvSpPr>
            <p:spPr>
              <a:xfrm>
                <a:off x="23496690" y="26074817"/>
                <a:ext cx="484428" cy="253916"/>
              </a:xfrm>
              <a:prstGeom prst="rect">
                <a:avLst/>
              </a:prstGeom>
              <a:noFill/>
            </p:spPr>
            <p:txBody>
              <a:bodyPr wrap="none" rtlCol="0">
                <a:spAutoFit/>
              </a:bodyPr>
              <a:lstStyle/>
              <a:p>
                <a:pPr algn="ctr"/>
                <a:r>
                  <a:rPr lang="en-US" sz="1050" dirty="0">
                    <a:latin typeface="Helvetica" pitchFamily="2" charset="0"/>
                  </a:rPr>
                  <a:t>RME</a:t>
                </a:r>
              </a:p>
            </p:txBody>
          </p:sp>
          <p:sp>
            <p:nvSpPr>
              <p:cNvPr id="45" name="TextBox 44">
                <a:extLst>
                  <a:ext uri="{FF2B5EF4-FFF2-40B4-BE49-F238E27FC236}">
                    <a16:creationId xmlns:a16="http://schemas.microsoft.com/office/drawing/2014/main" id="{2A34F6DB-6AF9-6EDB-0162-1E7B6B72AEDC}"/>
                  </a:ext>
                </a:extLst>
              </p:cNvPr>
              <p:cNvSpPr txBox="1"/>
              <p:nvPr/>
            </p:nvSpPr>
            <p:spPr>
              <a:xfrm>
                <a:off x="23000094" y="26140174"/>
                <a:ext cx="582212" cy="253916"/>
              </a:xfrm>
              <a:prstGeom prst="rect">
                <a:avLst/>
              </a:prstGeom>
              <a:noFill/>
            </p:spPr>
            <p:txBody>
              <a:bodyPr wrap="none" rtlCol="0">
                <a:spAutoFit/>
              </a:bodyPr>
              <a:lstStyle/>
              <a:p>
                <a:pPr algn="ctr"/>
                <a:r>
                  <a:rPr lang="en-US" sz="1050" dirty="0">
                    <a:latin typeface="Helvetica" pitchFamily="2" charset="0"/>
                  </a:rPr>
                  <a:t>RMED</a:t>
                </a:r>
              </a:p>
            </p:txBody>
          </p:sp>
          <p:sp>
            <p:nvSpPr>
              <p:cNvPr id="47" name="TextBox 46">
                <a:extLst>
                  <a:ext uri="{FF2B5EF4-FFF2-40B4-BE49-F238E27FC236}">
                    <a16:creationId xmlns:a16="http://schemas.microsoft.com/office/drawing/2014/main" id="{9406A686-F15D-2CC8-8EC1-21BE8EA54F2A}"/>
                  </a:ext>
                </a:extLst>
              </p:cNvPr>
              <p:cNvSpPr txBox="1"/>
              <p:nvPr/>
            </p:nvSpPr>
            <p:spPr>
              <a:xfrm>
                <a:off x="23064215" y="26252784"/>
                <a:ext cx="453971" cy="253916"/>
              </a:xfrm>
              <a:prstGeom prst="rect">
                <a:avLst/>
              </a:prstGeom>
              <a:noFill/>
            </p:spPr>
            <p:txBody>
              <a:bodyPr wrap="none" rtlCol="0">
                <a:spAutoFit/>
              </a:bodyPr>
              <a:lstStyle/>
              <a:p>
                <a:pPr algn="ctr"/>
                <a:r>
                  <a:rPr lang="en-US" sz="1050" dirty="0">
                    <a:latin typeface="Helvetica" pitchFamily="2" charset="0"/>
                  </a:rPr>
                  <a:t>AVB</a:t>
                </a:r>
              </a:p>
            </p:txBody>
          </p:sp>
          <p:sp>
            <p:nvSpPr>
              <p:cNvPr id="50" name="TextBox 49">
                <a:extLst>
                  <a:ext uri="{FF2B5EF4-FFF2-40B4-BE49-F238E27FC236}">
                    <a16:creationId xmlns:a16="http://schemas.microsoft.com/office/drawing/2014/main" id="{03BA317E-5471-E8CD-CA38-A1D729521E8F}"/>
                  </a:ext>
                </a:extLst>
              </p:cNvPr>
              <p:cNvSpPr txBox="1"/>
              <p:nvPr/>
            </p:nvSpPr>
            <p:spPr>
              <a:xfrm>
                <a:off x="23507911" y="26292545"/>
                <a:ext cx="461986" cy="253916"/>
              </a:xfrm>
              <a:prstGeom prst="rect">
                <a:avLst/>
              </a:prstGeom>
              <a:noFill/>
            </p:spPr>
            <p:txBody>
              <a:bodyPr wrap="none" rtlCol="0">
                <a:spAutoFit/>
              </a:bodyPr>
              <a:lstStyle/>
              <a:p>
                <a:pPr algn="ctr"/>
                <a:r>
                  <a:rPr lang="en-US" sz="1050" dirty="0">
                    <a:latin typeface="Helvetica" pitchFamily="2" charset="0"/>
                  </a:rPr>
                  <a:t>IL1V</a:t>
                </a:r>
              </a:p>
            </p:txBody>
          </p:sp>
          <p:sp>
            <p:nvSpPr>
              <p:cNvPr id="61" name="TextBox 60">
                <a:extLst>
                  <a:ext uri="{FF2B5EF4-FFF2-40B4-BE49-F238E27FC236}">
                    <a16:creationId xmlns:a16="http://schemas.microsoft.com/office/drawing/2014/main" id="{91BD213F-3B4A-6D36-84BD-67570591573D}"/>
                  </a:ext>
                </a:extLst>
              </p:cNvPr>
              <p:cNvSpPr txBox="1"/>
              <p:nvPr/>
            </p:nvSpPr>
            <p:spPr>
              <a:xfrm>
                <a:off x="23105091" y="26360164"/>
                <a:ext cx="372218" cy="253916"/>
              </a:xfrm>
              <a:prstGeom prst="rect">
                <a:avLst/>
              </a:prstGeom>
              <a:noFill/>
            </p:spPr>
            <p:txBody>
              <a:bodyPr wrap="none" rtlCol="0">
                <a:spAutoFit/>
              </a:bodyPr>
              <a:lstStyle/>
              <a:p>
                <a:pPr algn="ctr"/>
                <a:r>
                  <a:rPr lang="en-US" sz="1050" dirty="0">
                    <a:latin typeface="Helvetica" pitchFamily="2" charset="0"/>
                  </a:rPr>
                  <a:t>M4</a:t>
                </a:r>
              </a:p>
            </p:txBody>
          </p:sp>
          <p:sp>
            <p:nvSpPr>
              <p:cNvPr id="71" name="TextBox 70">
                <a:extLst>
                  <a:ext uri="{FF2B5EF4-FFF2-40B4-BE49-F238E27FC236}">
                    <a16:creationId xmlns:a16="http://schemas.microsoft.com/office/drawing/2014/main" id="{3BCCF1A9-562F-A2B6-9717-885DFEA3178B}"/>
                  </a:ext>
                </a:extLst>
              </p:cNvPr>
              <p:cNvSpPr txBox="1"/>
              <p:nvPr/>
            </p:nvSpPr>
            <p:spPr>
              <a:xfrm>
                <a:off x="23552795" y="26415062"/>
                <a:ext cx="372218" cy="253916"/>
              </a:xfrm>
              <a:prstGeom prst="rect">
                <a:avLst/>
              </a:prstGeom>
              <a:noFill/>
            </p:spPr>
            <p:txBody>
              <a:bodyPr wrap="none" rtlCol="0">
                <a:spAutoFit/>
              </a:bodyPr>
              <a:lstStyle/>
              <a:p>
                <a:pPr algn="ctr"/>
                <a:r>
                  <a:rPr lang="en-US" sz="1050" dirty="0">
                    <a:latin typeface="Helvetica" pitchFamily="2" charset="0"/>
                  </a:rPr>
                  <a:t>IL1</a:t>
                </a:r>
              </a:p>
            </p:txBody>
          </p:sp>
          <p:sp>
            <p:nvSpPr>
              <p:cNvPr id="72" name="TextBox 71">
                <a:extLst>
                  <a:ext uri="{FF2B5EF4-FFF2-40B4-BE49-F238E27FC236}">
                    <a16:creationId xmlns:a16="http://schemas.microsoft.com/office/drawing/2014/main" id="{1298931D-5DF3-2FBA-5A6F-CE717A9A5B8D}"/>
                  </a:ext>
                </a:extLst>
              </p:cNvPr>
              <p:cNvSpPr txBox="1"/>
              <p:nvPr/>
            </p:nvSpPr>
            <p:spPr>
              <a:xfrm>
                <a:off x="23534361" y="26534798"/>
                <a:ext cx="409087" cy="253916"/>
              </a:xfrm>
              <a:prstGeom prst="rect">
                <a:avLst/>
              </a:prstGeom>
              <a:noFill/>
            </p:spPr>
            <p:txBody>
              <a:bodyPr wrap="none" rtlCol="0">
                <a:spAutoFit/>
              </a:bodyPr>
              <a:lstStyle/>
              <a:p>
                <a:pPr algn="ctr"/>
                <a:r>
                  <a:rPr lang="en-US" sz="1050" dirty="0">
                    <a:latin typeface="Helvetica" pitchFamily="2" charset="0"/>
                  </a:rPr>
                  <a:t>RIP</a:t>
                </a:r>
              </a:p>
            </p:txBody>
          </p:sp>
          <p:sp>
            <p:nvSpPr>
              <p:cNvPr id="73" name="TextBox 72">
                <a:extLst>
                  <a:ext uri="{FF2B5EF4-FFF2-40B4-BE49-F238E27FC236}">
                    <a16:creationId xmlns:a16="http://schemas.microsoft.com/office/drawing/2014/main" id="{8078E877-CC6F-7373-A314-4AC380EB6DAD}"/>
                  </a:ext>
                </a:extLst>
              </p:cNvPr>
              <p:cNvSpPr txBox="1"/>
              <p:nvPr/>
            </p:nvSpPr>
            <p:spPr>
              <a:xfrm>
                <a:off x="23056200" y="26598565"/>
                <a:ext cx="470001" cy="253916"/>
              </a:xfrm>
              <a:prstGeom prst="rect">
                <a:avLst/>
              </a:prstGeom>
              <a:noFill/>
            </p:spPr>
            <p:txBody>
              <a:bodyPr wrap="none" rtlCol="0">
                <a:spAutoFit/>
              </a:bodyPr>
              <a:lstStyle/>
              <a:p>
                <a:pPr algn="ctr"/>
                <a:r>
                  <a:rPr lang="en-US" sz="1050" dirty="0">
                    <a:latin typeface="Helvetica" pitchFamily="2" charset="0"/>
                  </a:rPr>
                  <a:t>URB</a:t>
                </a:r>
              </a:p>
            </p:txBody>
          </p:sp>
          <p:sp>
            <p:nvSpPr>
              <p:cNvPr id="74" name="TextBox 73">
                <a:extLst>
                  <a:ext uri="{FF2B5EF4-FFF2-40B4-BE49-F238E27FC236}">
                    <a16:creationId xmlns:a16="http://schemas.microsoft.com/office/drawing/2014/main" id="{1C0834B6-B478-F62F-21F2-98FF03C316CD}"/>
                  </a:ext>
                </a:extLst>
              </p:cNvPr>
              <p:cNvSpPr txBox="1"/>
              <p:nvPr/>
            </p:nvSpPr>
            <p:spPr>
              <a:xfrm>
                <a:off x="23572031" y="26650954"/>
                <a:ext cx="333746" cy="253916"/>
              </a:xfrm>
              <a:prstGeom prst="rect">
                <a:avLst/>
              </a:prstGeom>
              <a:noFill/>
            </p:spPr>
            <p:txBody>
              <a:bodyPr wrap="none" rtlCol="0">
                <a:spAutoFit/>
              </a:bodyPr>
              <a:lstStyle/>
              <a:p>
                <a:pPr algn="ctr"/>
                <a:r>
                  <a:rPr lang="en-US" sz="1050" dirty="0">
                    <a:latin typeface="Helvetica" pitchFamily="2" charset="0"/>
                  </a:rPr>
                  <a:t>MI</a:t>
                </a:r>
              </a:p>
            </p:txBody>
          </p:sp>
          <p:sp>
            <p:nvSpPr>
              <p:cNvPr id="76" name="TextBox 75">
                <a:extLst>
                  <a:ext uri="{FF2B5EF4-FFF2-40B4-BE49-F238E27FC236}">
                    <a16:creationId xmlns:a16="http://schemas.microsoft.com/office/drawing/2014/main" id="{21A099F1-3878-0835-6D68-2AA5224D3AA8}"/>
                  </a:ext>
                </a:extLst>
              </p:cNvPr>
              <p:cNvSpPr txBox="1"/>
              <p:nvPr/>
            </p:nvSpPr>
            <p:spPr>
              <a:xfrm>
                <a:off x="23007308" y="26721847"/>
                <a:ext cx="567784" cy="253916"/>
              </a:xfrm>
              <a:prstGeom prst="rect">
                <a:avLst/>
              </a:prstGeom>
              <a:noFill/>
            </p:spPr>
            <p:txBody>
              <a:bodyPr wrap="none" rtlCol="0">
                <a:spAutoFit/>
              </a:bodyPr>
              <a:lstStyle/>
              <a:p>
                <a:pPr algn="ctr"/>
                <a:r>
                  <a:rPr lang="en-US" sz="1050" dirty="0">
                    <a:latin typeface="Helvetica" pitchFamily="2" charset="0"/>
                  </a:rPr>
                  <a:t>URAD</a:t>
                </a:r>
              </a:p>
            </p:txBody>
          </p:sp>
          <p:sp>
            <p:nvSpPr>
              <p:cNvPr id="77" name="TextBox 76">
                <a:extLst>
                  <a:ext uri="{FF2B5EF4-FFF2-40B4-BE49-F238E27FC236}">
                    <a16:creationId xmlns:a16="http://schemas.microsoft.com/office/drawing/2014/main" id="{3BE8EE16-C1C4-F420-CB68-F937754857E1}"/>
                  </a:ext>
                </a:extLst>
              </p:cNvPr>
              <p:cNvSpPr txBox="1"/>
              <p:nvPr/>
            </p:nvSpPr>
            <p:spPr>
              <a:xfrm>
                <a:off x="23503904" y="26770226"/>
                <a:ext cx="470001" cy="253916"/>
              </a:xfrm>
              <a:prstGeom prst="rect">
                <a:avLst/>
              </a:prstGeom>
              <a:noFill/>
            </p:spPr>
            <p:txBody>
              <a:bodyPr wrap="none" rtlCol="0">
                <a:spAutoFit/>
              </a:bodyPr>
              <a:lstStyle/>
              <a:p>
                <a:pPr algn="ctr"/>
                <a:r>
                  <a:rPr lang="en-US" sz="1050" dirty="0">
                    <a:latin typeface="Helvetica" pitchFamily="2" charset="0"/>
                  </a:rPr>
                  <a:t>IL2D</a:t>
                </a:r>
              </a:p>
            </p:txBody>
          </p:sp>
          <p:sp>
            <p:nvSpPr>
              <p:cNvPr id="78" name="TextBox 77">
                <a:extLst>
                  <a:ext uri="{FF2B5EF4-FFF2-40B4-BE49-F238E27FC236}">
                    <a16:creationId xmlns:a16="http://schemas.microsoft.com/office/drawing/2014/main" id="{62D132C2-8967-F02B-9378-3D6A05962A8A}"/>
                  </a:ext>
                </a:extLst>
              </p:cNvPr>
              <p:cNvSpPr txBox="1"/>
              <p:nvPr/>
            </p:nvSpPr>
            <p:spPr>
              <a:xfrm>
                <a:off x="23056200" y="26833442"/>
                <a:ext cx="470000" cy="253916"/>
              </a:xfrm>
              <a:prstGeom prst="rect">
                <a:avLst/>
              </a:prstGeom>
              <a:noFill/>
            </p:spPr>
            <p:txBody>
              <a:bodyPr wrap="none" rtlCol="0">
                <a:spAutoFit/>
              </a:bodyPr>
              <a:lstStyle/>
              <a:p>
                <a:pPr algn="ctr"/>
                <a:r>
                  <a:rPr lang="en-US" sz="1050" dirty="0">
                    <a:latin typeface="Helvetica" pitchFamily="2" charset="0"/>
                  </a:rPr>
                  <a:t>MCL</a:t>
                </a:r>
              </a:p>
            </p:txBody>
          </p:sp>
          <p:sp>
            <p:nvSpPr>
              <p:cNvPr id="79" name="TextBox 78">
                <a:extLst>
                  <a:ext uri="{FF2B5EF4-FFF2-40B4-BE49-F238E27FC236}">
                    <a16:creationId xmlns:a16="http://schemas.microsoft.com/office/drawing/2014/main" id="{D4188D87-164F-E1B3-B41A-7ACD61C05A99}"/>
                  </a:ext>
                </a:extLst>
              </p:cNvPr>
              <p:cNvSpPr txBox="1"/>
              <p:nvPr/>
            </p:nvSpPr>
            <p:spPr>
              <a:xfrm>
                <a:off x="23552795" y="26875465"/>
                <a:ext cx="372218" cy="253916"/>
              </a:xfrm>
              <a:prstGeom prst="rect">
                <a:avLst/>
              </a:prstGeom>
              <a:noFill/>
            </p:spPr>
            <p:txBody>
              <a:bodyPr wrap="none" rtlCol="0">
                <a:spAutoFit/>
              </a:bodyPr>
              <a:lstStyle/>
              <a:p>
                <a:pPr algn="ctr"/>
                <a:r>
                  <a:rPr lang="en-US" sz="1050" dirty="0">
                    <a:latin typeface="Helvetica" pitchFamily="2" charset="0"/>
                  </a:rPr>
                  <a:t>IL2</a:t>
                </a:r>
              </a:p>
            </p:txBody>
          </p:sp>
          <p:sp>
            <p:nvSpPr>
              <p:cNvPr id="91" name="TextBox 90">
                <a:extLst>
                  <a:ext uri="{FF2B5EF4-FFF2-40B4-BE49-F238E27FC236}">
                    <a16:creationId xmlns:a16="http://schemas.microsoft.com/office/drawing/2014/main" id="{6CEDE91C-B8AC-E9AA-D62E-8E15010D9BE2}"/>
                  </a:ext>
                </a:extLst>
              </p:cNvPr>
              <p:cNvSpPr txBox="1"/>
              <p:nvPr/>
            </p:nvSpPr>
            <p:spPr>
              <a:xfrm>
                <a:off x="23011315" y="26948915"/>
                <a:ext cx="559770" cy="253916"/>
              </a:xfrm>
              <a:prstGeom prst="rect">
                <a:avLst/>
              </a:prstGeom>
              <a:noFill/>
            </p:spPr>
            <p:txBody>
              <a:bodyPr wrap="none" rtlCol="0">
                <a:spAutoFit/>
              </a:bodyPr>
              <a:lstStyle/>
              <a:p>
                <a:pPr algn="ctr"/>
                <a:r>
                  <a:rPr lang="en-US" sz="1050" dirty="0">
                    <a:latin typeface="Helvetica" pitchFamily="2" charset="0"/>
                  </a:rPr>
                  <a:t>URYV</a:t>
                </a:r>
              </a:p>
            </p:txBody>
          </p:sp>
          <p:sp>
            <p:nvSpPr>
              <p:cNvPr id="92" name="TextBox 91">
                <a:extLst>
                  <a:ext uri="{FF2B5EF4-FFF2-40B4-BE49-F238E27FC236}">
                    <a16:creationId xmlns:a16="http://schemas.microsoft.com/office/drawing/2014/main" id="{F0D8D9CD-630B-67A8-6683-981E9A0CC185}"/>
                  </a:ext>
                </a:extLst>
              </p:cNvPr>
              <p:cNvSpPr txBox="1"/>
              <p:nvPr/>
            </p:nvSpPr>
            <p:spPr>
              <a:xfrm>
                <a:off x="23459019" y="26994256"/>
                <a:ext cx="559770" cy="253916"/>
              </a:xfrm>
              <a:prstGeom prst="rect">
                <a:avLst/>
              </a:prstGeom>
              <a:noFill/>
            </p:spPr>
            <p:txBody>
              <a:bodyPr wrap="none" rtlCol="0">
                <a:spAutoFit/>
              </a:bodyPr>
              <a:lstStyle/>
              <a:p>
                <a:pPr algn="ctr"/>
                <a:r>
                  <a:rPr lang="en-US" sz="1050" dirty="0">
                    <a:latin typeface="Helvetica" pitchFamily="2" charset="0"/>
                  </a:rPr>
                  <a:t>URAV</a:t>
                </a:r>
              </a:p>
            </p:txBody>
          </p:sp>
          <p:sp>
            <p:nvSpPr>
              <p:cNvPr id="93" name="TextBox 92">
                <a:extLst>
                  <a:ext uri="{FF2B5EF4-FFF2-40B4-BE49-F238E27FC236}">
                    <a16:creationId xmlns:a16="http://schemas.microsoft.com/office/drawing/2014/main" id="{88C04914-A3A2-2F4F-E493-2896F793B30C}"/>
                  </a:ext>
                </a:extLst>
              </p:cNvPr>
              <p:cNvSpPr txBox="1"/>
              <p:nvPr/>
            </p:nvSpPr>
            <p:spPr>
              <a:xfrm>
                <a:off x="23048986" y="27064836"/>
                <a:ext cx="484428" cy="253916"/>
              </a:xfrm>
              <a:prstGeom prst="rect">
                <a:avLst/>
              </a:prstGeom>
              <a:noFill/>
            </p:spPr>
            <p:txBody>
              <a:bodyPr wrap="none" rtlCol="0">
                <a:spAutoFit/>
              </a:bodyPr>
              <a:lstStyle/>
              <a:p>
                <a:pPr algn="ctr"/>
                <a:r>
                  <a:rPr lang="en-US" sz="1050" dirty="0">
                    <a:latin typeface="Helvetica" pitchFamily="2" charset="0"/>
                  </a:rPr>
                  <a:t>NSM</a:t>
                </a:r>
              </a:p>
            </p:txBody>
          </p:sp>
          <p:sp>
            <p:nvSpPr>
              <p:cNvPr id="94" name="TextBox 93">
                <a:extLst>
                  <a:ext uri="{FF2B5EF4-FFF2-40B4-BE49-F238E27FC236}">
                    <a16:creationId xmlns:a16="http://schemas.microsoft.com/office/drawing/2014/main" id="{AAD9C550-0B41-FE9B-2EB7-41009E1DD6AB}"/>
                  </a:ext>
                </a:extLst>
              </p:cNvPr>
              <p:cNvSpPr txBox="1"/>
              <p:nvPr/>
            </p:nvSpPr>
            <p:spPr>
              <a:xfrm>
                <a:off x="23590466" y="27111990"/>
                <a:ext cx="296877" cy="253916"/>
              </a:xfrm>
              <a:prstGeom prst="rect">
                <a:avLst/>
              </a:prstGeom>
              <a:noFill/>
            </p:spPr>
            <p:txBody>
              <a:bodyPr wrap="none" rtlCol="0">
                <a:spAutoFit/>
              </a:bodyPr>
              <a:lstStyle/>
              <a:p>
                <a:pPr algn="ctr"/>
                <a:r>
                  <a:rPr lang="en-US" sz="1050" dirty="0">
                    <a:latin typeface="Helvetica" pitchFamily="2" charset="0"/>
                  </a:rPr>
                  <a:t>I2</a:t>
                </a:r>
              </a:p>
            </p:txBody>
          </p:sp>
          <p:sp>
            <p:nvSpPr>
              <p:cNvPr id="95" name="TextBox 94">
                <a:extLst>
                  <a:ext uri="{FF2B5EF4-FFF2-40B4-BE49-F238E27FC236}">
                    <a16:creationId xmlns:a16="http://schemas.microsoft.com/office/drawing/2014/main" id="{60D489E0-BE92-A298-C5AC-1011A61F56D2}"/>
                  </a:ext>
                </a:extLst>
              </p:cNvPr>
              <p:cNvSpPr txBox="1"/>
              <p:nvPr/>
            </p:nvSpPr>
            <p:spPr>
              <a:xfrm>
                <a:off x="23507911" y="27227188"/>
                <a:ext cx="461986" cy="253916"/>
              </a:xfrm>
              <a:prstGeom prst="rect">
                <a:avLst/>
              </a:prstGeom>
              <a:noFill/>
            </p:spPr>
            <p:txBody>
              <a:bodyPr wrap="none" rtlCol="0">
                <a:spAutoFit/>
              </a:bodyPr>
              <a:lstStyle/>
              <a:p>
                <a:pPr algn="ctr"/>
                <a:r>
                  <a:rPr lang="en-US" sz="1050" dirty="0">
                    <a:latin typeface="Helvetica" pitchFamily="2" charset="0"/>
                  </a:rPr>
                  <a:t>ADA</a:t>
                </a:r>
              </a:p>
            </p:txBody>
          </p:sp>
          <p:sp>
            <p:nvSpPr>
              <p:cNvPr id="96" name="TextBox 95">
                <a:extLst>
                  <a:ext uri="{FF2B5EF4-FFF2-40B4-BE49-F238E27FC236}">
                    <a16:creationId xmlns:a16="http://schemas.microsoft.com/office/drawing/2014/main" id="{EF562F68-7BAE-78F3-00A2-DECF93A44BFC}"/>
                  </a:ext>
                </a:extLst>
              </p:cNvPr>
              <p:cNvSpPr txBox="1"/>
              <p:nvPr/>
            </p:nvSpPr>
            <p:spPr>
              <a:xfrm>
                <a:off x="23060207" y="27419327"/>
                <a:ext cx="461986" cy="253916"/>
              </a:xfrm>
              <a:prstGeom prst="rect">
                <a:avLst/>
              </a:prstGeom>
              <a:noFill/>
            </p:spPr>
            <p:txBody>
              <a:bodyPr wrap="none" rtlCol="0">
                <a:spAutoFit/>
              </a:bodyPr>
              <a:lstStyle/>
              <a:p>
                <a:pPr algn="ctr"/>
                <a:r>
                  <a:rPr lang="en-US" sz="1050" dirty="0">
                    <a:latin typeface="Helvetica" pitchFamily="2" charset="0"/>
                  </a:rPr>
                  <a:t>ADE</a:t>
                </a:r>
              </a:p>
            </p:txBody>
          </p:sp>
          <p:sp>
            <p:nvSpPr>
              <p:cNvPr id="101" name="TextBox 100">
                <a:extLst>
                  <a:ext uri="{FF2B5EF4-FFF2-40B4-BE49-F238E27FC236}">
                    <a16:creationId xmlns:a16="http://schemas.microsoft.com/office/drawing/2014/main" id="{547028B6-08C2-A1C1-8DF4-C4B2F267E4E2}"/>
                  </a:ext>
                </a:extLst>
              </p:cNvPr>
              <p:cNvSpPr txBox="1"/>
              <p:nvPr/>
            </p:nvSpPr>
            <p:spPr>
              <a:xfrm>
                <a:off x="23064215" y="27641602"/>
                <a:ext cx="453971" cy="253916"/>
              </a:xfrm>
              <a:prstGeom prst="rect">
                <a:avLst/>
              </a:prstGeom>
              <a:noFill/>
            </p:spPr>
            <p:txBody>
              <a:bodyPr wrap="none" rtlCol="0">
                <a:spAutoFit/>
              </a:bodyPr>
              <a:lstStyle/>
              <a:p>
                <a:pPr algn="ctr"/>
                <a:r>
                  <a:rPr lang="en-US" sz="1050" dirty="0">
                    <a:latin typeface="Helvetica" pitchFamily="2" charset="0"/>
                  </a:rPr>
                  <a:t>AVE</a:t>
                </a:r>
              </a:p>
            </p:txBody>
          </p:sp>
          <p:sp>
            <p:nvSpPr>
              <p:cNvPr id="102" name="TextBox 101">
                <a:extLst>
                  <a:ext uri="{FF2B5EF4-FFF2-40B4-BE49-F238E27FC236}">
                    <a16:creationId xmlns:a16="http://schemas.microsoft.com/office/drawing/2014/main" id="{D5C9A49C-C531-9616-FF74-63A32CFC3917}"/>
                  </a:ext>
                </a:extLst>
              </p:cNvPr>
              <p:cNvSpPr txBox="1"/>
              <p:nvPr/>
            </p:nvSpPr>
            <p:spPr>
              <a:xfrm>
                <a:off x="23493484" y="27678251"/>
                <a:ext cx="490840" cy="253916"/>
              </a:xfrm>
              <a:prstGeom prst="rect">
                <a:avLst/>
              </a:prstGeom>
              <a:noFill/>
            </p:spPr>
            <p:txBody>
              <a:bodyPr wrap="none" rtlCol="0">
                <a:spAutoFit/>
              </a:bodyPr>
              <a:lstStyle/>
              <a:p>
                <a:pPr algn="ctr"/>
                <a:r>
                  <a:rPr lang="en-US" sz="1050" dirty="0">
                    <a:latin typeface="Helvetica" pitchFamily="2" charset="0"/>
                  </a:rPr>
                  <a:t>AWA</a:t>
                </a:r>
              </a:p>
            </p:txBody>
          </p:sp>
          <p:sp>
            <p:nvSpPr>
              <p:cNvPr id="103" name="TextBox 102">
                <a:extLst>
                  <a:ext uri="{FF2B5EF4-FFF2-40B4-BE49-F238E27FC236}">
                    <a16:creationId xmlns:a16="http://schemas.microsoft.com/office/drawing/2014/main" id="{2CDF71FF-F0FB-C35F-E3F0-1382793F2CA7}"/>
                  </a:ext>
                </a:extLst>
              </p:cNvPr>
              <p:cNvSpPr txBox="1"/>
              <p:nvPr/>
            </p:nvSpPr>
            <p:spPr>
              <a:xfrm>
                <a:off x="23045780" y="27760579"/>
                <a:ext cx="490840" cy="253916"/>
              </a:xfrm>
              <a:prstGeom prst="rect">
                <a:avLst/>
              </a:prstGeom>
              <a:noFill/>
            </p:spPr>
            <p:txBody>
              <a:bodyPr wrap="none" rtlCol="0">
                <a:spAutoFit/>
              </a:bodyPr>
              <a:lstStyle/>
              <a:p>
                <a:pPr algn="ctr"/>
                <a:r>
                  <a:rPr lang="en-US" sz="1050" dirty="0">
                    <a:latin typeface="Helvetica" pitchFamily="2" charset="0"/>
                  </a:rPr>
                  <a:t>AWB</a:t>
                </a:r>
              </a:p>
            </p:txBody>
          </p:sp>
          <p:sp>
            <p:nvSpPr>
              <p:cNvPr id="104" name="TextBox 103">
                <a:extLst>
                  <a:ext uri="{FF2B5EF4-FFF2-40B4-BE49-F238E27FC236}">
                    <a16:creationId xmlns:a16="http://schemas.microsoft.com/office/drawing/2014/main" id="{2F79CF78-2291-B906-DC1A-DBDB0CA8B3F3}"/>
                  </a:ext>
                </a:extLst>
              </p:cNvPr>
              <p:cNvSpPr txBox="1"/>
              <p:nvPr/>
            </p:nvSpPr>
            <p:spPr>
              <a:xfrm>
                <a:off x="23510304" y="27798970"/>
                <a:ext cx="457200" cy="253916"/>
              </a:xfrm>
              <a:prstGeom prst="rect">
                <a:avLst/>
              </a:prstGeom>
              <a:noFill/>
            </p:spPr>
            <p:txBody>
              <a:bodyPr wrap="none" rtlCol="0">
                <a:spAutoFit/>
              </a:bodyPr>
              <a:lstStyle/>
              <a:p>
                <a:pPr algn="ctr"/>
                <a:r>
                  <a:rPr lang="en-US" sz="1050" dirty="0">
                    <a:latin typeface="Helvetica" pitchFamily="2" charset="0"/>
                  </a:rPr>
                  <a:t>RIA</a:t>
                </a:r>
              </a:p>
            </p:txBody>
          </p:sp>
          <p:sp>
            <p:nvSpPr>
              <p:cNvPr id="105" name="TextBox 104">
                <a:extLst>
                  <a:ext uri="{FF2B5EF4-FFF2-40B4-BE49-F238E27FC236}">
                    <a16:creationId xmlns:a16="http://schemas.microsoft.com/office/drawing/2014/main" id="{CAB41A37-2872-DA4D-C65A-D3138367A0B4}"/>
                  </a:ext>
                </a:extLst>
              </p:cNvPr>
              <p:cNvSpPr txBox="1"/>
              <p:nvPr/>
            </p:nvSpPr>
            <p:spPr>
              <a:xfrm>
                <a:off x="23060207" y="27881200"/>
                <a:ext cx="461986" cy="253916"/>
              </a:xfrm>
              <a:prstGeom prst="rect">
                <a:avLst/>
              </a:prstGeom>
              <a:noFill/>
            </p:spPr>
            <p:txBody>
              <a:bodyPr wrap="none" rtlCol="0">
                <a:spAutoFit/>
              </a:bodyPr>
              <a:lstStyle/>
              <a:p>
                <a:pPr algn="ctr"/>
                <a:r>
                  <a:rPr lang="en-US" sz="1050" dirty="0">
                    <a:latin typeface="Helvetica" pitchFamily="2" charset="0"/>
                  </a:rPr>
                  <a:t>ASH</a:t>
                </a:r>
              </a:p>
            </p:txBody>
          </p:sp>
          <p:sp>
            <p:nvSpPr>
              <p:cNvPr id="106" name="TextBox 105">
                <a:extLst>
                  <a:ext uri="{FF2B5EF4-FFF2-40B4-BE49-F238E27FC236}">
                    <a16:creationId xmlns:a16="http://schemas.microsoft.com/office/drawing/2014/main" id="{32B57349-B042-0C91-D4E8-8523E0E3E9AE}"/>
                  </a:ext>
                </a:extLst>
              </p:cNvPr>
              <p:cNvSpPr txBox="1"/>
              <p:nvPr/>
            </p:nvSpPr>
            <p:spPr>
              <a:xfrm>
                <a:off x="23510304" y="27920490"/>
                <a:ext cx="457200" cy="253916"/>
              </a:xfrm>
              <a:prstGeom prst="rect">
                <a:avLst/>
              </a:prstGeom>
              <a:noFill/>
            </p:spPr>
            <p:txBody>
              <a:bodyPr wrap="none" rtlCol="0">
                <a:spAutoFit/>
              </a:bodyPr>
              <a:lstStyle/>
              <a:p>
                <a:pPr algn="ctr"/>
                <a:r>
                  <a:rPr lang="en-US" sz="1050" dirty="0">
                    <a:latin typeface="Helvetica" pitchFamily="2" charset="0"/>
                  </a:rPr>
                  <a:t>12</a:t>
                </a:r>
              </a:p>
            </p:txBody>
          </p:sp>
          <p:sp>
            <p:nvSpPr>
              <p:cNvPr id="107" name="TextBox 106">
                <a:extLst>
                  <a:ext uri="{FF2B5EF4-FFF2-40B4-BE49-F238E27FC236}">
                    <a16:creationId xmlns:a16="http://schemas.microsoft.com/office/drawing/2014/main" id="{2B043005-41CA-9022-DE5F-940217ECBD4D}"/>
                  </a:ext>
                </a:extLst>
              </p:cNvPr>
              <p:cNvSpPr txBox="1"/>
              <p:nvPr/>
            </p:nvSpPr>
            <p:spPr>
              <a:xfrm>
                <a:off x="23067421" y="27984307"/>
                <a:ext cx="447558" cy="253916"/>
              </a:xfrm>
              <a:prstGeom prst="rect">
                <a:avLst/>
              </a:prstGeom>
              <a:noFill/>
            </p:spPr>
            <p:txBody>
              <a:bodyPr wrap="none" rtlCol="0">
                <a:spAutoFit/>
              </a:bodyPr>
              <a:lstStyle/>
              <a:p>
                <a:pPr algn="ctr"/>
                <a:r>
                  <a:rPr lang="en-US" sz="1050" dirty="0">
                    <a:latin typeface="Helvetica" pitchFamily="2" charset="0"/>
                  </a:rPr>
                  <a:t>ADL</a:t>
                </a:r>
              </a:p>
            </p:txBody>
          </p:sp>
          <p:sp>
            <p:nvSpPr>
              <p:cNvPr id="108" name="TextBox 107">
                <a:extLst>
                  <a:ext uri="{FF2B5EF4-FFF2-40B4-BE49-F238E27FC236}">
                    <a16:creationId xmlns:a16="http://schemas.microsoft.com/office/drawing/2014/main" id="{275B5347-54C1-8809-AC3D-D04976B5308C}"/>
                  </a:ext>
                </a:extLst>
              </p:cNvPr>
              <p:cNvSpPr txBox="1"/>
              <p:nvPr/>
            </p:nvSpPr>
            <p:spPr>
              <a:xfrm>
                <a:off x="23534361" y="28033870"/>
                <a:ext cx="409087" cy="253916"/>
              </a:xfrm>
              <a:prstGeom prst="rect">
                <a:avLst/>
              </a:prstGeom>
              <a:noFill/>
            </p:spPr>
            <p:txBody>
              <a:bodyPr wrap="none" rtlCol="0">
                <a:spAutoFit/>
              </a:bodyPr>
              <a:lstStyle/>
              <a:p>
                <a:pPr algn="ctr"/>
                <a:r>
                  <a:rPr lang="en-US" sz="1050" dirty="0">
                    <a:latin typeface="Helvetica" pitchFamily="2" charset="0"/>
                  </a:rPr>
                  <a:t>RIB</a:t>
                </a:r>
              </a:p>
            </p:txBody>
          </p:sp>
          <p:sp>
            <p:nvSpPr>
              <p:cNvPr id="109" name="TextBox 108">
                <a:extLst>
                  <a:ext uri="{FF2B5EF4-FFF2-40B4-BE49-F238E27FC236}">
                    <a16:creationId xmlns:a16="http://schemas.microsoft.com/office/drawing/2014/main" id="{18BB071E-3D40-0BBB-EC12-8B7D8FA995FD}"/>
                  </a:ext>
                </a:extLst>
              </p:cNvPr>
              <p:cNvSpPr txBox="1"/>
              <p:nvPr/>
            </p:nvSpPr>
            <p:spPr>
              <a:xfrm>
                <a:off x="23064215" y="28105442"/>
                <a:ext cx="453971" cy="253916"/>
              </a:xfrm>
              <a:prstGeom prst="rect">
                <a:avLst/>
              </a:prstGeom>
              <a:noFill/>
            </p:spPr>
            <p:txBody>
              <a:bodyPr wrap="none" rtlCol="0">
                <a:spAutoFit/>
              </a:bodyPr>
              <a:lstStyle/>
              <a:p>
                <a:pPr algn="ctr"/>
                <a:r>
                  <a:rPr lang="en-US" sz="1050" dirty="0">
                    <a:latin typeface="Helvetica" pitchFamily="2" charset="0"/>
                  </a:rPr>
                  <a:t>ASK</a:t>
                </a:r>
              </a:p>
            </p:txBody>
          </p:sp>
          <p:sp>
            <p:nvSpPr>
              <p:cNvPr id="110" name="TextBox 109">
                <a:extLst>
                  <a:ext uri="{FF2B5EF4-FFF2-40B4-BE49-F238E27FC236}">
                    <a16:creationId xmlns:a16="http://schemas.microsoft.com/office/drawing/2014/main" id="{AE1BF7DA-8770-830F-BE24-5B0C91E126E5}"/>
                  </a:ext>
                </a:extLst>
              </p:cNvPr>
              <p:cNvSpPr txBox="1"/>
              <p:nvPr/>
            </p:nvSpPr>
            <p:spPr>
              <a:xfrm>
                <a:off x="23507911" y="28150191"/>
                <a:ext cx="461986" cy="253916"/>
              </a:xfrm>
              <a:prstGeom prst="rect">
                <a:avLst/>
              </a:prstGeom>
              <a:noFill/>
            </p:spPr>
            <p:txBody>
              <a:bodyPr wrap="none" rtlCol="0">
                <a:spAutoFit/>
              </a:bodyPr>
              <a:lstStyle/>
              <a:p>
                <a:pPr algn="ctr"/>
                <a:r>
                  <a:rPr lang="en-US" sz="1050" dirty="0">
                    <a:latin typeface="Helvetica" pitchFamily="2" charset="0"/>
                  </a:rPr>
                  <a:t>AUA</a:t>
                </a:r>
              </a:p>
            </p:txBody>
          </p:sp>
          <p:sp>
            <p:nvSpPr>
              <p:cNvPr id="111" name="TextBox 110">
                <a:extLst>
                  <a:ext uri="{FF2B5EF4-FFF2-40B4-BE49-F238E27FC236}">
                    <a16:creationId xmlns:a16="http://schemas.microsoft.com/office/drawing/2014/main" id="{86C0516B-E936-C5EB-5295-939FB7522705}"/>
                  </a:ext>
                </a:extLst>
              </p:cNvPr>
              <p:cNvSpPr txBox="1"/>
              <p:nvPr/>
            </p:nvSpPr>
            <p:spPr>
              <a:xfrm>
                <a:off x="23075436" y="28226517"/>
                <a:ext cx="431528" cy="253916"/>
              </a:xfrm>
              <a:prstGeom prst="rect">
                <a:avLst/>
              </a:prstGeom>
              <a:noFill/>
            </p:spPr>
            <p:txBody>
              <a:bodyPr wrap="none" rtlCol="0">
                <a:spAutoFit/>
              </a:bodyPr>
              <a:lstStyle/>
              <a:p>
                <a:pPr algn="ctr"/>
                <a:r>
                  <a:rPr lang="en-US" sz="1050" dirty="0">
                    <a:latin typeface="Helvetica" pitchFamily="2" charset="0"/>
                  </a:rPr>
                  <a:t>ASJ</a:t>
                </a:r>
              </a:p>
            </p:txBody>
          </p:sp>
          <p:sp>
            <p:nvSpPr>
              <p:cNvPr id="112" name="TextBox 111">
                <a:extLst>
                  <a:ext uri="{FF2B5EF4-FFF2-40B4-BE49-F238E27FC236}">
                    <a16:creationId xmlns:a16="http://schemas.microsoft.com/office/drawing/2014/main" id="{0E9E14E1-1EA2-DEC7-68DF-7B6A3E13D66C}"/>
                  </a:ext>
                </a:extLst>
              </p:cNvPr>
              <p:cNvSpPr txBox="1"/>
              <p:nvPr/>
            </p:nvSpPr>
            <p:spPr>
              <a:xfrm>
                <a:off x="23057001" y="28340815"/>
                <a:ext cx="468398" cy="253916"/>
              </a:xfrm>
              <a:prstGeom prst="rect">
                <a:avLst/>
              </a:prstGeom>
              <a:noFill/>
            </p:spPr>
            <p:txBody>
              <a:bodyPr wrap="none" rtlCol="0">
                <a:spAutoFit/>
              </a:bodyPr>
              <a:lstStyle/>
              <a:p>
                <a:pPr algn="ctr"/>
                <a:r>
                  <a:rPr lang="en-US" sz="1050" dirty="0">
                    <a:latin typeface="Helvetica" pitchFamily="2" charset="0"/>
                  </a:rPr>
                  <a:t>ASG</a:t>
                </a:r>
              </a:p>
            </p:txBody>
          </p:sp>
          <p:sp>
            <p:nvSpPr>
              <p:cNvPr id="113" name="TextBox 112">
                <a:extLst>
                  <a:ext uri="{FF2B5EF4-FFF2-40B4-BE49-F238E27FC236}">
                    <a16:creationId xmlns:a16="http://schemas.microsoft.com/office/drawing/2014/main" id="{F688E5AE-44C9-0EBC-0DE4-BB24226D1C81}"/>
                  </a:ext>
                </a:extLst>
              </p:cNvPr>
              <p:cNvSpPr txBox="1"/>
              <p:nvPr/>
            </p:nvSpPr>
            <p:spPr>
              <a:xfrm>
                <a:off x="23086657" y="28449672"/>
                <a:ext cx="409086" cy="253916"/>
              </a:xfrm>
              <a:prstGeom prst="rect">
                <a:avLst/>
              </a:prstGeom>
              <a:noFill/>
            </p:spPr>
            <p:txBody>
              <a:bodyPr wrap="none" rtlCol="0">
                <a:spAutoFit/>
              </a:bodyPr>
              <a:lstStyle/>
              <a:p>
                <a:pPr algn="ctr"/>
                <a:r>
                  <a:rPr lang="en-US" sz="1050" dirty="0">
                    <a:latin typeface="Helvetica" pitchFamily="2" charset="0"/>
                  </a:rPr>
                  <a:t>AIN</a:t>
                </a:r>
              </a:p>
            </p:txBody>
          </p:sp>
          <p:sp>
            <p:nvSpPr>
              <p:cNvPr id="114" name="TextBox 113">
                <a:extLst>
                  <a:ext uri="{FF2B5EF4-FFF2-40B4-BE49-F238E27FC236}">
                    <a16:creationId xmlns:a16="http://schemas.microsoft.com/office/drawing/2014/main" id="{E5AD0A42-E46E-1DB0-1479-72855FF316E2}"/>
                  </a:ext>
                </a:extLst>
              </p:cNvPr>
              <p:cNvSpPr txBox="1"/>
              <p:nvPr/>
            </p:nvSpPr>
            <p:spPr>
              <a:xfrm>
                <a:off x="23538368" y="28504425"/>
                <a:ext cx="401072" cy="253916"/>
              </a:xfrm>
              <a:prstGeom prst="rect">
                <a:avLst/>
              </a:prstGeom>
              <a:noFill/>
            </p:spPr>
            <p:txBody>
              <a:bodyPr wrap="none" rtlCol="0">
                <a:spAutoFit/>
              </a:bodyPr>
              <a:lstStyle/>
              <a:p>
                <a:pPr algn="ctr"/>
                <a:r>
                  <a:rPr lang="en-US" sz="1050" dirty="0">
                    <a:latin typeface="Helvetica" pitchFamily="2" charset="0"/>
                  </a:rPr>
                  <a:t>ASI</a:t>
                </a:r>
              </a:p>
            </p:txBody>
          </p:sp>
          <p:sp>
            <p:nvSpPr>
              <p:cNvPr id="115" name="TextBox 114">
                <a:extLst>
                  <a:ext uri="{FF2B5EF4-FFF2-40B4-BE49-F238E27FC236}">
                    <a16:creationId xmlns:a16="http://schemas.microsoft.com/office/drawing/2014/main" id="{9055B0CA-278F-79FE-5234-8D642891C6D2}"/>
                  </a:ext>
                </a:extLst>
              </p:cNvPr>
              <p:cNvSpPr txBox="1"/>
              <p:nvPr/>
            </p:nvSpPr>
            <p:spPr>
              <a:xfrm>
                <a:off x="23542376" y="28624168"/>
                <a:ext cx="393057" cy="253916"/>
              </a:xfrm>
              <a:prstGeom prst="rect">
                <a:avLst/>
              </a:prstGeom>
              <a:noFill/>
            </p:spPr>
            <p:txBody>
              <a:bodyPr wrap="none" rtlCol="0">
                <a:spAutoFit/>
              </a:bodyPr>
              <a:lstStyle/>
              <a:p>
                <a:pPr algn="ctr"/>
                <a:r>
                  <a:rPr lang="en-US" sz="1050" dirty="0">
                    <a:latin typeface="Helvetica" pitchFamily="2" charset="0"/>
                  </a:rPr>
                  <a:t>AIZ</a:t>
                </a:r>
              </a:p>
            </p:txBody>
          </p:sp>
          <p:sp>
            <p:nvSpPr>
              <p:cNvPr id="117" name="TextBox 116">
                <a:extLst>
                  <a:ext uri="{FF2B5EF4-FFF2-40B4-BE49-F238E27FC236}">
                    <a16:creationId xmlns:a16="http://schemas.microsoft.com/office/drawing/2014/main" id="{346335D1-171E-83CB-0793-EB4AB3668E6A}"/>
                  </a:ext>
                </a:extLst>
              </p:cNvPr>
              <p:cNvSpPr txBox="1"/>
              <p:nvPr/>
            </p:nvSpPr>
            <p:spPr>
              <a:xfrm>
                <a:off x="23060207" y="28804612"/>
                <a:ext cx="461986" cy="253916"/>
              </a:xfrm>
              <a:prstGeom prst="rect">
                <a:avLst/>
              </a:prstGeom>
              <a:noFill/>
            </p:spPr>
            <p:txBody>
              <a:bodyPr wrap="none" rtlCol="0">
                <a:spAutoFit/>
              </a:bodyPr>
              <a:lstStyle/>
              <a:p>
                <a:pPr algn="ctr"/>
                <a:r>
                  <a:rPr lang="en-US" sz="1050" dirty="0">
                    <a:latin typeface="Helvetica" pitchFamily="2" charset="0"/>
                  </a:rPr>
                  <a:t>IL2V</a:t>
                </a:r>
              </a:p>
            </p:txBody>
          </p:sp>
          <p:sp>
            <p:nvSpPr>
              <p:cNvPr id="118" name="TextBox 117">
                <a:extLst>
                  <a:ext uri="{FF2B5EF4-FFF2-40B4-BE49-F238E27FC236}">
                    <a16:creationId xmlns:a16="http://schemas.microsoft.com/office/drawing/2014/main" id="{9C410D05-BD1C-802F-F687-38F42BDFD5D7}"/>
                  </a:ext>
                </a:extLst>
              </p:cNvPr>
              <p:cNvSpPr txBox="1"/>
              <p:nvPr/>
            </p:nvSpPr>
            <p:spPr>
              <a:xfrm>
                <a:off x="23000095" y="28918092"/>
                <a:ext cx="582211" cy="253916"/>
              </a:xfrm>
              <a:prstGeom prst="rect">
                <a:avLst/>
              </a:prstGeom>
              <a:noFill/>
            </p:spPr>
            <p:txBody>
              <a:bodyPr wrap="none" rtlCol="0">
                <a:spAutoFit/>
              </a:bodyPr>
              <a:lstStyle/>
              <a:p>
                <a:pPr algn="ctr"/>
                <a:r>
                  <a:rPr lang="en-US" sz="1050" dirty="0">
                    <a:latin typeface="Helvetica" pitchFamily="2" charset="0"/>
                  </a:rPr>
                  <a:t>RMDV</a:t>
                </a:r>
              </a:p>
            </p:txBody>
          </p:sp>
          <p:sp>
            <p:nvSpPr>
              <p:cNvPr id="119" name="TextBox 118">
                <a:extLst>
                  <a:ext uri="{FF2B5EF4-FFF2-40B4-BE49-F238E27FC236}">
                    <a16:creationId xmlns:a16="http://schemas.microsoft.com/office/drawing/2014/main" id="{E9D3056A-F1FF-7187-1AE7-4E67D06FE269}"/>
                  </a:ext>
                </a:extLst>
              </p:cNvPr>
              <p:cNvSpPr txBox="1"/>
              <p:nvPr/>
            </p:nvSpPr>
            <p:spPr>
              <a:xfrm>
                <a:off x="23447798" y="28970432"/>
                <a:ext cx="582212" cy="253916"/>
              </a:xfrm>
              <a:prstGeom prst="rect">
                <a:avLst/>
              </a:prstGeom>
              <a:noFill/>
            </p:spPr>
            <p:txBody>
              <a:bodyPr wrap="none" rtlCol="0">
                <a:spAutoFit/>
              </a:bodyPr>
              <a:lstStyle/>
              <a:p>
                <a:pPr algn="ctr"/>
                <a:r>
                  <a:rPr lang="en-US" sz="1050" dirty="0">
                    <a:latin typeface="Helvetica" pitchFamily="2" charset="0"/>
                  </a:rPr>
                  <a:t>SMDD</a:t>
                </a:r>
              </a:p>
            </p:txBody>
          </p:sp>
          <p:sp>
            <p:nvSpPr>
              <p:cNvPr id="120" name="TextBox 119">
                <a:extLst>
                  <a:ext uri="{FF2B5EF4-FFF2-40B4-BE49-F238E27FC236}">
                    <a16:creationId xmlns:a16="http://schemas.microsoft.com/office/drawing/2014/main" id="{18E6BBC5-050D-B169-D941-69A54C12C06E}"/>
                  </a:ext>
                </a:extLst>
              </p:cNvPr>
              <p:cNvSpPr txBox="1"/>
              <p:nvPr/>
            </p:nvSpPr>
            <p:spPr>
              <a:xfrm>
                <a:off x="23534361" y="29092519"/>
                <a:ext cx="409087" cy="253916"/>
              </a:xfrm>
              <a:prstGeom prst="rect">
                <a:avLst/>
              </a:prstGeom>
              <a:noFill/>
            </p:spPr>
            <p:txBody>
              <a:bodyPr wrap="none" rtlCol="0">
                <a:spAutoFit/>
              </a:bodyPr>
              <a:lstStyle/>
              <a:p>
                <a:pPr algn="ctr"/>
                <a:r>
                  <a:rPr lang="en-US" sz="1050" dirty="0">
                    <a:latin typeface="Helvetica" pitchFamily="2" charset="0"/>
                  </a:rPr>
                  <a:t>RIV</a:t>
                </a:r>
              </a:p>
            </p:txBody>
          </p:sp>
          <p:sp>
            <p:nvSpPr>
              <p:cNvPr id="121" name="TextBox 120">
                <a:extLst>
                  <a:ext uri="{FF2B5EF4-FFF2-40B4-BE49-F238E27FC236}">
                    <a16:creationId xmlns:a16="http://schemas.microsoft.com/office/drawing/2014/main" id="{163E2FF5-840B-5353-B0E8-8F527000FDBB}"/>
                  </a:ext>
                </a:extLst>
              </p:cNvPr>
              <p:cNvSpPr txBox="1"/>
              <p:nvPr/>
            </p:nvSpPr>
            <p:spPr>
              <a:xfrm>
                <a:off x="23015323" y="29152433"/>
                <a:ext cx="551754" cy="253916"/>
              </a:xfrm>
              <a:prstGeom prst="rect">
                <a:avLst/>
              </a:prstGeom>
              <a:noFill/>
            </p:spPr>
            <p:txBody>
              <a:bodyPr wrap="none" rtlCol="0">
                <a:spAutoFit/>
              </a:bodyPr>
              <a:lstStyle/>
              <a:p>
                <a:pPr algn="ctr"/>
                <a:r>
                  <a:rPr lang="en-US" sz="1050" dirty="0">
                    <a:latin typeface="Helvetica" pitchFamily="2" charset="0"/>
                  </a:rPr>
                  <a:t>CEPV</a:t>
                </a:r>
              </a:p>
            </p:txBody>
          </p:sp>
          <p:sp>
            <p:nvSpPr>
              <p:cNvPr id="122" name="TextBox 121">
                <a:extLst>
                  <a:ext uri="{FF2B5EF4-FFF2-40B4-BE49-F238E27FC236}">
                    <a16:creationId xmlns:a16="http://schemas.microsoft.com/office/drawing/2014/main" id="{675170E0-408D-22F1-B2DF-6F4EF7A8493A}"/>
                  </a:ext>
                </a:extLst>
              </p:cNvPr>
              <p:cNvSpPr txBox="1"/>
              <p:nvPr/>
            </p:nvSpPr>
            <p:spPr>
              <a:xfrm>
                <a:off x="23511919" y="29206514"/>
                <a:ext cx="453970" cy="253916"/>
              </a:xfrm>
              <a:prstGeom prst="rect">
                <a:avLst/>
              </a:prstGeom>
              <a:noFill/>
            </p:spPr>
            <p:txBody>
              <a:bodyPr wrap="none" rtlCol="0">
                <a:spAutoFit/>
              </a:bodyPr>
              <a:lstStyle/>
              <a:p>
                <a:pPr algn="ctr"/>
                <a:r>
                  <a:rPr lang="en-US" sz="1050" dirty="0">
                    <a:latin typeface="Helvetica" pitchFamily="2" charset="0"/>
                  </a:rPr>
                  <a:t>ADF</a:t>
                </a:r>
              </a:p>
            </p:txBody>
          </p:sp>
          <p:sp>
            <p:nvSpPr>
              <p:cNvPr id="123" name="TextBox 122">
                <a:extLst>
                  <a:ext uri="{FF2B5EF4-FFF2-40B4-BE49-F238E27FC236}">
                    <a16:creationId xmlns:a16="http://schemas.microsoft.com/office/drawing/2014/main" id="{B46643D7-B8B6-9FE5-F737-6C7F4A7541F6}"/>
                  </a:ext>
                </a:extLst>
              </p:cNvPr>
              <p:cNvSpPr txBox="1"/>
              <p:nvPr/>
            </p:nvSpPr>
            <p:spPr>
              <a:xfrm>
                <a:off x="23510304" y="29324516"/>
                <a:ext cx="457200" cy="253916"/>
              </a:xfrm>
              <a:prstGeom prst="rect">
                <a:avLst/>
              </a:prstGeom>
              <a:noFill/>
            </p:spPr>
            <p:txBody>
              <a:bodyPr wrap="none" rtlCol="0">
                <a:spAutoFit/>
              </a:bodyPr>
              <a:lstStyle/>
              <a:p>
                <a:pPr algn="ctr"/>
                <a:r>
                  <a:rPr lang="en-US" sz="1050" dirty="0">
                    <a:latin typeface="Helvetica" pitchFamily="2" charset="0"/>
                  </a:rPr>
                  <a:t>35</a:t>
                </a:r>
              </a:p>
            </p:txBody>
          </p:sp>
          <p:sp>
            <p:nvSpPr>
              <p:cNvPr id="124" name="TextBox 123">
                <a:extLst>
                  <a:ext uri="{FF2B5EF4-FFF2-40B4-BE49-F238E27FC236}">
                    <a16:creationId xmlns:a16="http://schemas.microsoft.com/office/drawing/2014/main" id="{7A350A97-B6F0-984A-DC9F-14202E5581D5}"/>
                  </a:ext>
                </a:extLst>
              </p:cNvPr>
              <p:cNvSpPr txBox="1"/>
              <p:nvPr/>
            </p:nvSpPr>
            <p:spPr>
              <a:xfrm>
                <a:off x="23105091" y="29389258"/>
                <a:ext cx="372218" cy="253916"/>
              </a:xfrm>
              <a:prstGeom prst="rect">
                <a:avLst/>
              </a:prstGeom>
              <a:noFill/>
            </p:spPr>
            <p:txBody>
              <a:bodyPr wrap="none" rtlCol="0">
                <a:spAutoFit/>
              </a:bodyPr>
              <a:lstStyle/>
              <a:p>
                <a:pPr algn="ctr"/>
                <a:r>
                  <a:rPr lang="en-US" sz="1050" dirty="0">
                    <a:latin typeface="Helvetica" pitchFamily="2" charset="0"/>
                  </a:rPr>
                  <a:t>M2</a:t>
                </a:r>
              </a:p>
            </p:txBody>
          </p:sp>
          <p:sp>
            <p:nvSpPr>
              <p:cNvPr id="126" name="TextBox 125">
                <a:extLst>
                  <a:ext uri="{FF2B5EF4-FFF2-40B4-BE49-F238E27FC236}">
                    <a16:creationId xmlns:a16="http://schemas.microsoft.com/office/drawing/2014/main" id="{1B9D1BE9-D649-A2D3-6D1B-C78E780F2E53}"/>
                  </a:ext>
                </a:extLst>
              </p:cNvPr>
              <p:cNvSpPr txBox="1"/>
              <p:nvPr/>
            </p:nvSpPr>
            <p:spPr>
              <a:xfrm>
                <a:off x="23004102" y="29500630"/>
                <a:ext cx="574196" cy="253916"/>
              </a:xfrm>
              <a:prstGeom prst="rect">
                <a:avLst/>
              </a:prstGeom>
              <a:noFill/>
            </p:spPr>
            <p:txBody>
              <a:bodyPr wrap="none" rtlCol="0">
                <a:spAutoFit/>
              </a:bodyPr>
              <a:lstStyle/>
              <a:p>
                <a:pPr algn="ctr"/>
                <a:r>
                  <a:rPr lang="en-US" sz="1050" dirty="0">
                    <a:latin typeface="Helvetica" pitchFamily="2" charset="0"/>
                  </a:rPr>
                  <a:t>RMEV</a:t>
                </a:r>
              </a:p>
            </p:txBody>
          </p:sp>
          <p:sp>
            <p:nvSpPr>
              <p:cNvPr id="127" name="TextBox 126">
                <a:extLst>
                  <a:ext uri="{FF2B5EF4-FFF2-40B4-BE49-F238E27FC236}">
                    <a16:creationId xmlns:a16="http://schemas.microsoft.com/office/drawing/2014/main" id="{7D9220C4-525C-B241-BB5D-0ABC434A34C0}"/>
                  </a:ext>
                </a:extLst>
              </p:cNvPr>
              <p:cNvSpPr txBox="1"/>
              <p:nvPr/>
            </p:nvSpPr>
            <p:spPr>
              <a:xfrm>
                <a:off x="23062600" y="29841980"/>
                <a:ext cx="457200" cy="253916"/>
              </a:xfrm>
              <a:prstGeom prst="rect">
                <a:avLst/>
              </a:prstGeom>
              <a:noFill/>
            </p:spPr>
            <p:txBody>
              <a:bodyPr wrap="none" rtlCol="0">
                <a:spAutoFit/>
              </a:bodyPr>
              <a:lstStyle/>
              <a:p>
                <a:pPr algn="ctr"/>
                <a:r>
                  <a:rPr lang="en-US" sz="1050" dirty="0">
                    <a:latin typeface="Helvetica" pitchFamily="2" charset="0"/>
                  </a:rPr>
                  <a:t>AVA</a:t>
                </a:r>
              </a:p>
            </p:txBody>
          </p:sp>
          <p:sp>
            <p:nvSpPr>
              <p:cNvPr id="128" name="TextBox 127">
                <a:extLst>
                  <a:ext uri="{FF2B5EF4-FFF2-40B4-BE49-F238E27FC236}">
                    <a16:creationId xmlns:a16="http://schemas.microsoft.com/office/drawing/2014/main" id="{E6540496-EEA2-11FD-2612-FB516629C5F9}"/>
                  </a:ext>
                </a:extLst>
              </p:cNvPr>
              <p:cNvSpPr txBox="1"/>
              <p:nvPr/>
            </p:nvSpPr>
            <p:spPr>
              <a:xfrm>
                <a:off x="23538368" y="29895653"/>
                <a:ext cx="401072" cy="253916"/>
              </a:xfrm>
              <a:prstGeom prst="rect">
                <a:avLst/>
              </a:prstGeom>
              <a:noFill/>
            </p:spPr>
            <p:txBody>
              <a:bodyPr wrap="none" rtlCol="0">
                <a:spAutoFit/>
              </a:bodyPr>
              <a:lstStyle/>
              <a:p>
                <a:pPr algn="ctr"/>
                <a:r>
                  <a:rPr lang="en-US" sz="1050" dirty="0">
                    <a:latin typeface="Helvetica" pitchFamily="2" charset="0"/>
                  </a:rPr>
                  <a:t>AIB</a:t>
                </a:r>
              </a:p>
            </p:txBody>
          </p:sp>
          <p:sp>
            <p:nvSpPr>
              <p:cNvPr id="129" name="TextBox 128">
                <a:extLst>
                  <a:ext uri="{FF2B5EF4-FFF2-40B4-BE49-F238E27FC236}">
                    <a16:creationId xmlns:a16="http://schemas.microsoft.com/office/drawing/2014/main" id="{E0114D9B-99D1-B12F-2B03-8D4FAC5B0DFD}"/>
                  </a:ext>
                </a:extLst>
              </p:cNvPr>
              <p:cNvSpPr txBox="1"/>
              <p:nvPr/>
            </p:nvSpPr>
            <p:spPr>
              <a:xfrm>
                <a:off x="23523140" y="30016077"/>
                <a:ext cx="431528" cy="253916"/>
              </a:xfrm>
              <a:prstGeom prst="rect">
                <a:avLst/>
              </a:prstGeom>
              <a:noFill/>
            </p:spPr>
            <p:txBody>
              <a:bodyPr wrap="none" rtlCol="0">
                <a:spAutoFit/>
              </a:bodyPr>
              <a:lstStyle/>
              <a:p>
                <a:pPr algn="ctr"/>
                <a:r>
                  <a:rPr lang="en-US" sz="1050" dirty="0">
                    <a:latin typeface="Helvetica" pitchFamily="2" charset="0"/>
                  </a:rPr>
                  <a:t>RIM</a:t>
                </a:r>
              </a:p>
            </p:txBody>
          </p:sp>
          <p:sp>
            <p:nvSpPr>
              <p:cNvPr id="130" name="TextBox 129">
                <a:extLst>
                  <a:ext uri="{FF2B5EF4-FFF2-40B4-BE49-F238E27FC236}">
                    <a16:creationId xmlns:a16="http://schemas.microsoft.com/office/drawing/2014/main" id="{9F0D99F9-FCDA-BAA2-AD62-E46B0B0C84BE}"/>
                  </a:ext>
                </a:extLst>
              </p:cNvPr>
              <p:cNvSpPr txBox="1"/>
              <p:nvPr/>
            </p:nvSpPr>
            <p:spPr>
              <a:xfrm>
                <a:off x="23012117" y="30081618"/>
                <a:ext cx="558166" cy="253916"/>
              </a:xfrm>
              <a:prstGeom prst="rect">
                <a:avLst/>
              </a:prstGeom>
              <a:noFill/>
            </p:spPr>
            <p:txBody>
              <a:bodyPr wrap="none" rtlCol="0">
                <a:spAutoFit/>
              </a:bodyPr>
              <a:lstStyle/>
              <a:p>
                <a:pPr algn="ctr"/>
                <a:r>
                  <a:rPr lang="en-US" sz="1050" dirty="0">
                    <a:latin typeface="Helvetica" pitchFamily="2" charset="0"/>
                  </a:rPr>
                  <a:t>OLQV</a:t>
                </a:r>
              </a:p>
            </p:txBody>
          </p:sp>
          <p:sp>
            <p:nvSpPr>
              <p:cNvPr id="131" name="TextBox 130">
                <a:extLst>
                  <a:ext uri="{FF2B5EF4-FFF2-40B4-BE49-F238E27FC236}">
                    <a16:creationId xmlns:a16="http://schemas.microsoft.com/office/drawing/2014/main" id="{EAF69DAB-4E65-4EAB-AF7C-B126002B9EA5}"/>
                  </a:ext>
                </a:extLst>
              </p:cNvPr>
              <p:cNvSpPr txBox="1"/>
              <p:nvPr/>
            </p:nvSpPr>
            <p:spPr>
              <a:xfrm>
                <a:off x="23467034" y="30130664"/>
                <a:ext cx="543740" cy="253916"/>
              </a:xfrm>
              <a:prstGeom prst="rect">
                <a:avLst/>
              </a:prstGeom>
              <a:noFill/>
            </p:spPr>
            <p:txBody>
              <a:bodyPr wrap="none" rtlCol="0">
                <a:spAutoFit/>
              </a:bodyPr>
              <a:lstStyle/>
              <a:p>
                <a:pPr algn="ctr"/>
                <a:r>
                  <a:rPr lang="en-US" sz="1050" dirty="0">
                    <a:latin typeface="Helvetica" pitchFamily="2" charset="0"/>
                  </a:rPr>
                  <a:t>SAAV</a:t>
                </a:r>
              </a:p>
            </p:txBody>
          </p:sp>
          <p:sp>
            <p:nvSpPr>
              <p:cNvPr id="132" name="TextBox 131">
                <a:extLst>
                  <a:ext uri="{FF2B5EF4-FFF2-40B4-BE49-F238E27FC236}">
                    <a16:creationId xmlns:a16="http://schemas.microsoft.com/office/drawing/2014/main" id="{AC42E66C-A432-97E0-9185-6A57D025D519}"/>
                  </a:ext>
                </a:extLst>
              </p:cNvPr>
              <p:cNvSpPr txBox="1"/>
              <p:nvPr/>
            </p:nvSpPr>
            <p:spPr>
              <a:xfrm>
                <a:off x="23105091" y="30202852"/>
                <a:ext cx="372218" cy="253916"/>
              </a:xfrm>
              <a:prstGeom prst="rect">
                <a:avLst/>
              </a:prstGeom>
              <a:noFill/>
            </p:spPr>
            <p:txBody>
              <a:bodyPr wrap="none" rtlCol="0">
                <a:spAutoFit/>
              </a:bodyPr>
              <a:lstStyle/>
              <a:p>
                <a:pPr algn="ctr"/>
                <a:r>
                  <a:rPr lang="en-US" sz="1050" dirty="0">
                    <a:latin typeface="Helvetica" pitchFamily="2" charset="0"/>
                  </a:rPr>
                  <a:t>IL1</a:t>
                </a:r>
              </a:p>
            </p:txBody>
          </p:sp>
          <p:sp>
            <p:nvSpPr>
              <p:cNvPr id="133" name="TextBox 132">
                <a:extLst>
                  <a:ext uri="{FF2B5EF4-FFF2-40B4-BE49-F238E27FC236}">
                    <a16:creationId xmlns:a16="http://schemas.microsoft.com/office/drawing/2014/main" id="{BEFC369A-7CC2-8260-526D-784582D93E00}"/>
                  </a:ext>
                </a:extLst>
              </p:cNvPr>
              <p:cNvSpPr txBox="1"/>
              <p:nvPr/>
            </p:nvSpPr>
            <p:spPr>
              <a:xfrm>
                <a:off x="23504705" y="30248805"/>
                <a:ext cx="468398" cy="253916"/>
              </a:xfrm>
              <a:prstGeom prst="rect">
                <a:avLst/>
              </a:prstGeom>
              <a:noFill/>
            </p:spPr>
            <p:txBody>
              <a:bodyPr wrap="none" rtlCol="0">
                <a:spAutoFit/>
              </a:bodyPr>
              <a:lstStyle/>
              <a:p>
                <a:pPr algn="ctr"/>
                <a:r>
                  <a:rPr lang="en-US" sz="1050" dirty="0">
                    <a:latin typeface="Helvetica" pitchFamily="2" charset="0"/>
                  </a:rPr>
                  <a:t>BAG</a:t>
                </a:r>
              </a:p>
            </p:txBody>
          </p:sp>
          <p:sp>
            <p:nvSpPr>
              <p:cNvPr id="134" name="TextBox 133">
                <a:extLst>
                  <a:ext uri="{FF2B5EF4-FFF2-40B4-BE49-F238E27FC236}">
                    <a16:creationId xmlns:a16="http://schemas.microsoft.com/office/drawing/2014/main" id="{C295DEFD-FCEC-FD0B-DEEA-595A71863C42}"/>
                  </a:ext>
                </a:extLst>
              </p:cNvPr>
              <p:cNvSpPr txBox="1"/>
              <p:nvPr/>
            </p:nvSpPr>
            <p:spPr>
              <a:xfrm>
                <a:off x="23056200" y="30313713"/>
                <a:ext cx="470001" cy="253916"/>
              </a:xfrm>
              <a:prstGeom prst="rect">
                <a:avLst/>
              </a:prstGeom>
              <a:noFill/>
            </p:spPr>
            <p:txBody>
              <a:bodyPr wrap="none" rtlCol="0">
                <a:spAutoFit/>
              </a:bodyPr>
              <a:lstStyle/>
              <a:p>
                <a:pPr algn="ctr"/>
                <a:r>
                  <a:rPr lang="en-US" sz="1050" dirty="0">
                    <a:latin typeface="Helvetica" pitchFamily="2" charset="0"/>
                  </a:rPr>
                  <a:t>URX</a:t>
                </a:r>
              </a:p>
            </p:txBody>
          </p:sp>
          <p:sp>
            <p:nvSpPr>
              <p:cNvPr id="135" name="TextBox 134">
                <a:extLst>
                  <a:ext uri="{FF2B5EF4-FFF2-40B4-BE49-F238E27FC236}">
                    <a16:creationId xmlns:a16="http://schemas.microsoft.com/office/drawing/2014/main" id="{20404EA5-E5BF-61F2-A637-0AAFEF324B42}"/>
                  </a:ext>
                </a:extLst>
              </p:cNvPr>
              <p:cNvSpPr txBox="1"/>
              <p:nvPr/>
            </p:nvSpPr>
            <p:spPr>
              <a:xfrm>
                <a:off x="23510304" y="30362264"/>
                <a:ext cx="457200" cy="253916"/>
              </a:xfrm>
              <a:prstGeom prst="rect">
                <a:avLst/>
              </a:prstGeom>
              <a:noFill/>
            </p:spPr>
            <p:txBody>
              <a:bodyPr wrap="square" rtlCol="0">
                <a:spAutoFit/>
              </a:bodyPr>
              <a:lstStyle/>
              <a:p>
                <a:pPr algn="ctr"/>
                <a:r>
                  <a:rPr lang="en-US" sz="1050" dirty="0">
                    <a:latin typeface="Helvetica" pitchFamily="2" charset="0"/>
                  </a:rPr>
                  <a:t>ALA</a:t>
                </a:r>
              </a:p>
            </p:txBody>
          </p:sp>
          <p:sp>
            <p:nvSpPr>
              <p:cNvPr id="136" name="TextBox 135">
                <a:extLst>
                  <a:ext uri="{FF2B5EF4-FFF2-40B4-BE49-F238E27FC236}">
                    <a16:creationId xmlns:a16="http://schemas.microsoft.com/office/drawing/2014/main" id="{BC8D3C6A-57F4-0EEC-240D-A930E6F69D2A}"/>
                  </a:ext>
                </a:extLst>
              </p:cNvPr>
              <p:cNvSpPr txBox="1"/>
              <p:nvPr/>
            </p:nvSpPr>
            <p:spPr>
              <a:xfrm>
                <a:off x="22976326" y="30427942"/>
                <a:ext cx="629749" cy="253916"/>
              </a:xfrm>
              <a:prstGeom prst="rect">
                <a:avLst/>
              </a:prstGeom>
              <a:noFill/>
            </p:spPr>
            <p:txBody>
              <a:bodyPr wrap="square" rtlCol="0">
                <a:spAutoFit/>
              </a:bodyPr>
              <a:lstStyle/>
              <a:p>
                <a:pPr algn="ctr"/>
                <a:r>
                  <a:rPr lang="en-US" sz="1050" dirty="0">
                    <a:latin typeface="Helvetica" pitchFamily="2" charset="0"/>
                  </a:rPr>
                  <a:t>URYD</a:t>
                </a:r>
              </a:p>
            </p:txBody>
          </p:sp>
          <p:sp>
            <p:nvSpPr>
              <p:cNvPr id="137" name="TextBox 136">
                <a:extLst>
                  <a:ext uri="{FF2B5EF4-FFF2-40B4-BE49-F238E27FC236}">
                    <a16:creationId xmlns:a16="http://schemas.microsoft.com/office/drawing/2014/main" id="{DF751C1B-462F-4751-1923-46F7959DB5DB}"/>
                  </a:ext>
                </a:extLst>
              </p:cNvPr>
              <p:cNvSpPr txBox="1"/>
              <p:nvPr/>
            </p:nvSpPr>
            <p:spPr>
              <a:xfrm>
                <a:off x="23510304" y="30472268"/>
                <a:ext cx="457200" cy="253916"/>
              </a:xfrm>
              <a:prstGeom prst="rect">
                <a:avLst/>
              </a:prstGeom>
              <a:noFill/>
            </p:spPr>
            <p:txBody>
              <a:bodyPr wrap="square" rtlCol="0">
                <a:spAutoFit/>
              </a:bodyPr>
              <a:lstStyle/>
              <a:p>
                <a:pPr algn="ctr"/>
                <a:r>
                  <a:rPr lang="en-US" sz="1050" dirty="0">
                    <a:latin typeface="Helvetica" pitchFamily="2" charset="0"/>
                  </a:rPr>
                  <a:t>M3</a:t>
                </a:r>
              </a:p>
            </p:txBody>
          </p:sp>
          <p:sp>
            <p:nvSpPr>
              <p:cNvPr id="138" name="TextBox 137">
                <a:extLst>
                  <a:ext uri="{FF2B5EF4-FFF2-40B4-BE49-F238E27FC236}">
                    <a16:creationId xmlns:a16="http://schemas.microsoft.com/office/drawing/2014/main" id="{41378753-A2A4-CEFB-E675-1B0975D18903}"/>
                  </a:ext>
                </a:extLst>
              </p:cNvPr>
              <p:cNvSpPr txBox="1"/>
              <p:nvPr/>
            </p:nvSpPr>
            <p:spPr>
              <a:xfrm>
                <a:off x="23062600" y="30535399"/>
                <a:ext cx="457200" cy="253916"/>
              </a:xfrm>
              <a:prstGeom prst="rect">
                <a:avLst/>
              </a:prstGeom>
              <a:noFill/>
            </p:spPr>
            <p:txBody>
              <a:bodyPr wrap="square" rtlCol="0">
                <a:spAutoFit/>
              </a:bodyPr>
              <a:lstStyle/>
              <a:p>
                <a:pPr algn="ctr"/>
                <a:r>
                  <a:rPr lang="en-US" sz="1050" dirty="0">
                    <a:latin typeface="Helvetica" pitchFamily="2" charset="0"/>
                  </a:rPr>
                  <a:t>34</a:t>
                </a:r>
              </a:p>
            </p:txBody>
          </p:sp>
          <p:sp>
            <p:nvSpPr>
              <p:cNvPr id="139" name="TextBox 138">
                <a:extLst>
                  <a:ext uri="{FF2B5EF4-FFF2-40B4-BE49-F238E27FC236}">
                    <a16:creationId xmlns:a16="http://schemas.microsoft.com/office/drawing/2014/main" id="{D967E091-090F-A277-18D0-F362FD75D1CF}"/>
                  </a:ext>
                </a:extLst>
              </p:cNvPr>
              <p:cNvSpPr txBox="1"/>
              <p:nvPr/>
            </p:nvSpPr>
            <p:spPr>
              <a:xfrm>
                <a:off x="22996468" y="30758187"/>
                <a:ext cx="589465" cy="253916"/>
              </a:xfrm>
              <a:prstGeom prst="rect">
                <a:avLst/>
              </a:prstGeom>
              <a:noFill/>
            </p:spPr>
            <p:txBody>
              <a:bodyPr wrap="square" rtlCol="0">
                <a:spAutoFit/>
              </a:bodyPr>
              <a:lstStyle/>
              <a:p>
                <a:pPr algn="ctr"/>
                <a:r>
                  <a:rPr lang="en-US" sz="1050" dirty="0">
                    <a:latin typeface="Helvetica" pitchFamily="2" charset="0"/>
                  </a:rPr>
                  <a:t>RMD</a:t>
                </a:r>
              </a:p>
            </p:txBody>
          </p:sp>
          <p:sp>
            <p:nvSpPr>
              <p:cNvPr id="140" name="TextBox 139">
                <a:extLst>
                  <a:ext uri="{FF2B5EF4-FFF2-40B4-BE49-F238E27FC236}">
                    <a16:creationId xmlns:a16="http://schemas.microsoft.com/office/drawing/2014/main" id="{A3FEDB85-D394-6990-DADF-14BA6FB086C4}"/>
                  </a:ext>
                </a:extLst>
              </p:cNvPr>
              <p:cNvSpPr txBox="1"/>
              <p:nvPr/>
            </p:nvSpPr>
            <p:spPr>
              <a:xfrm>
                <a:off x="23382584" y="30813384"/>
                <a:ext cx="712640" cy="253916"/>
              </a:xfrm>
              <a:prstGeom prst="rect">
                <a:avLst/>
              </a:prstGeom>
              <a:noFill/>
            </p:spPr>
            <p:txBody>
              <a:bodyPr wrap="square" rtlCol="0">
                <a:spAutoFit/>
              </a:bodyPr>
              <a:lstStyle/>
              <a:p>
                <a:pPr algn="ctr"/>
                <a:r>
                  <a:rPr lang="en-US" sz="1050" dirty="0">
                    <a:latin typeface="Helvetica" pitchFamily="2" charset="0"/>
                  </a:rPr>
                  <a:t>SMDV</a:t>
                </a:r>
              </a:p>
            </p:txBody>
          </p:sp>
        </p:grpSp>
        <p:sp>
          <p:nvSpPr>
            <p:cNvPr id="144" name="TextBox 143">
              <a:extLst>
                <a:ext uri="{FF2B5EF4-FFF2-40B4-BE49-F238E27FC236}">
                  <a16:creationId xmlns:a16="http://schemas.microsoft.com/office/drawing/2014/main" id="{BC99DE96-B030-7EEE-1FBE-1A30A4E31293}"/>
                </a:ext>
              </a:extLst>
            </p:cNvPr>
            <p:cNvSpPr txBox="1"/>
            <p:nvPr/>
          </p:nvSpPr>
          <p:spPr>
            <a:xfrm rot="16200000">
              <a:off x="23673830" y="27738678"/>
              <a:ext cx="1350050" cy="461665"/>
            </a:xfrm>
            <a:prstGeom prst="rect">
              <a:avLst/>
            </a:prstGeom>
            <a:noFill/>
          </p:spPr>
          <p:txBody>
            <a:bodyPr wrap="none" rtlCol="0">
              <a:spAutoFit/>
            </a:bodyPr>
            <a:lstStyle/>
            <a:p>
              <a:r>
                <a:rPr lang="en-US" sz="2400" dirty="0">
                  <a:latin typeface="Helvetica" pitchFamily="2" charset="0"/>
                </a:rPr>
                <a:t>Neurons</a:t>
              </a:r>
            </a:p>
          </p:txBody>
        </p:sp>
        <p:sp>
          <p:nvSpPr>
            <p:cNvPr id="145" name="TextBox 144">
              <a:extLst>
                <a:ext uri="{FF2B5EF4-FFF2-40B4-BE49-F238E27FC236}">
                  <a16:creationId xmlns:a16="http://schemas.microsoft.com/office/drawing/2014/main" id="{CED52842-66B1-2DAE-32B1-237C8701BA13}"/>
                </a:ext>
              </a:extLst>
            </p:cNvPr>
            <p:cNvSpPr txBox="1"/>
            <p:nvPr/>
          </p:nvSpPr>
          <p:spPr>
            <a:xfrm>
              <a:off x="19844022" y="30818371"/>
              <a:ext cx="1350050" cy="461665"/>
            </a:xfrm>
            <a:prstGeom prst="rect">
              <a:avLst/>
            </a:prstGeom>
            <a:noFill/>
          </p:spPr>
          <p:txBody>
            <a:bodyPr wrap="none" rtlCol="0">
              <a:spAutoFit/>
            </a:bodyPr>
            <a:lstStyle/>
            <a:p>
              <a:r>
                <a:rPr lang="en-US" sz="2400" dirty="0">
                  <a:latin typeface="Helvetica" pitchFamily="2" charset="0"/>
                </a:rPr>
                <a:t>Neurons</a:t>
              </a:r>
            </a:p>
          </p:txBody>
        </p:sp>
      </p:grpSp>
      <p:grpSp>
        <p:nvGrpSpPr>
          <p:cNvPr id="159" name="Group 158">
            <a:extLst>
              <a:ext uri="{FF2B5EF4-FFF2-40B4-BE49-F238E27FC236}">
                <a16:creationId xmlns:a16="http://schemas.microsoft.com/office/drawing/2014/main" id="{142B1ADC-8E52-A5DD-A07F-7BB5D5B084C3}"/>
              </a:ext>
            </a:extLst>
          </p:cNvPr>
          <p:cNvGrpSpPr/>
          <p:nvPr/>
        </p:nvGrpSpPr>
        <p:grpSpPr>
          <a:xfrm>
            <a:off x="27137882" y="23229733"/>
            <a:ext cx="4572000" cy="3197020"/>
            <a:chOff x="27137882" y="23339461"/>
            <a:chExt cx="4572000" cy="3197020"/>
          </a:xfrm>
        </p:grpSpPr>
        <p:pic>
          <p:nvPicPr>
            <p:cNvPr id="32" name="Picture 31" descr="A graph of positive and negative results&#10;&#10;Description automatically generated">
              <a:extLst>
                <a:ext uri="{FF2B5EF4-FFF2-40B4-BE49-F238E27FC236}">
                  <a16:creationId xmlns:a16="http://schemas.microsoft.com/office/drawing/2014/main" id="{CEC71011-CE99-8DDE-7C74-6940068C371D}"/>
                </a:ext>
              </a:extLst>
            </p:cNvPr>
            <p:cNvPicPr>
              <a:picLocks noChangeAspect="1"/>
            </p:cNvPicPr>
            <p:nvPr/>
          </p:nvPicPr>
          <p:blipFill rotWithShape="1">
            <a:blip r:embed="rId27"/>
            <a:srcRect t="12295" b="32582"/>
            <a:stretch/>
          </p:blipFill>
          <p:spPr>
            <a:xfrm>
              <a:off x="27137882" y="23339461"/>
              <a:ext cx="4572000" cy="2016194"/>
            </a:xfrm>
            <a:prstGeom prst="rect">
              <a:avLst/>
            </a:prstGeom>
          </p:spPr>
        </p:pic>
        <p:sp>
          <p:nvSpPr>
            <p:cNvPr id="147" name="TextBox 146">
              <a:extLst>
                <a:ext uri="{FF2B5EF4-FFF2-40B4-BE49-F238E27FC236}">
                  <a16:creationId xmlns:a16="http://schemas.microsoft.com/office/drawing/2014/main" id="{A16F4B8D-0E7D-9310-25C1-AD11FFD90DA2}"/>
                </a:ext>
              </a:extLst>
            </p:cNvPr>
            <p:cNvSpPr txBox="1"/>
            <p:nvPr/>
          </p:nvSpPr>
          <p:spPr>
            <a:xfrm rot="16200000">
              <a:off x="28046917" y="25372357"/>
              <a:ext cx="612347" cy="369332"/>
            </a:xfrm>
            <a:prstGeom prst="rect">
              <a:avLst/>
            </a:prstGeom>
            <a:noFill/>
          </p:spPr>
          <p:txBody>
            <a:bodyPr wrap="none" rtlCol="0">
              <a:spAutoFit/>
            </a:bodyPr>
            <a:lstStyle/>
            <a:p>
              <a:r>
                <a:rPr lang="en-US" dirty="0">
                  <a:latin typeface="Helvetica" pitchFamily="2" charset="0"/>
                </a:rPr>
                <a:t>AVA</a:t>
              </a:r>
            </a:p>
          </p:txBody>
        </p:sp>
        <p:sp>
          <p:nvSpPr>
            <p:cNvPr id="148" name="TextBox 147">
              <a:extLst>
                <a:ext uri="{FF2B5EF4-FFF2-40B4-BE49-F238E27FC236}">
                  <a16:creationId xmlns:a16="http://schemas.microsoft.com/office/drawing/2014/main" id="{397B14F2-0057-6822-83D2-BB42F03A3126}"/>
                </a:ext>
              </a:extLst>
            </p:cNvPr>
            <p:cNvSpPr txBox="1"/>
            <p:nvPr/>
          </p:nvSpPr>
          <p:spPr>
            <a:xfrm rot="16200000">
              <a:off x="28322676" y="25417241"/>
              <a:ext cx="702115" cy="369332"/>
            </a:xfrm>
            <a:prstGeom prst="rect">
              <a:avLst/>
            </a:prstGeom>
            <a:noFill/>
          </p:spPr>
          <p:txBody>
            <a:bodyPr wrap="none" rtlCol="0">
              <a:spAutoFit/>
            </a:bodyPr>
            <a:lstStyle/>
            <a:p>
              <a:r>
                <a:rPr lang="en-US" dirty="0">
                  <a:latin typeface="Helvetica" pitchFamily="2" charset="0"/>
                </a:rPr>
                <a:t>AVA*</a:t>
              </a:r>
            </a:p>
          </p:txBody>
        </p:sp>
        <p:sp>
          <p:nvSpPr>
            <p:cNvPr id="149" name="TextBox 148">
              <a:extLst>
                <a:ext uri="{FF2B5EF4-FFF2-40B4-BE49-F238E27FC236}">
                  <a16:creationId xmlns:a16="http://schemas.microsoft.com/office/drawing/2014/main" id="{CF515A28-8ABF-153C-C45E-C5EE758428EA}"/>
                </a:ext>
              </a:extLst>
            </p:cNvPr>
            <p:cNvSpPr txBox="1"/>
            <p:nvPr/>
          </p:nvSpPr>
          <p:spPr>
            <a:xfrm rot="16200000">
              <a:off x="28625861" y="25447057"/>
              <a:ext cx="761747" cy="369332"/>
            </a:xfrm>
            <a:prstGeom prst="rect">
              <a:avLst/>
            </a:prstGeom>
            <a:noFill/>
          </p:spPr>
          <p:txBody>
            <a:bodyPr wrap="none" rtlCol="0">
              <a:spAutoFit/>
            </a:bodyPr>
            <a:lstStyle/>
            <a:p>
              <a:r>
                <a:rPr lang="en-US" dirty="0">
                  <a:latin typeface="Helvetica" pitchFamily="2" charset="0"/>
                </a:rPr>
                <a:t>URB*</a:t>
              </a:r>
            </a:p>
          </p:txBody>
        </p:sp>
        <p:sp>
          <p:nvSpPr>
            <p:cNvPr id="150" name="TextBox 149">
              <a:extLst>
                <a:ext uri="{FF2B5EF4-FFF2-40B4-BE49-F238E27FC236}">
                  <a16:creationId xmlns:a16="http://schemas.microsoft.com/office/drawing/2014/main" id="{759BA52B-DF51-48D2-DCA1-E618AE2734FB}"/>
                </a:ext>
              </a:extLst>
            </p:cNvPr>
            <p:cNvSpPr txBox="1"/>
            <p:nvPr/>
          </p:nvSpPr>
          <p:spPr>
            <a:xfrm rot="16200000">
              <a:off x="29050721" y="25350877"/>
              <a:ext cx="569387" cy="369332"/>
            </a:xfrm>
            <a:prstGeom prst="rect">
              <a:avLst/>
            </a:prstGeom>
            <a:noFill/>
          </p:spPr>
          <p:txBody>
            <a:bodyPr wrap="none" rtlCol="0">
              <a:spAutoFit/>
            </a:bodyPr>
            <a:lstStyle/>
            <a:p>
              <a:r>
                <a:rPr lang="en-US" dirty="0">
                  <a:latin typeface="Helvetica" pitchFamily="2" charset="0"/>
                </a:rPr>
                <a:t>RIP</a:t>
              </a:r>
            </a:p>
          </p:txBody>
        </p:sp>
        <p:sp>
          <p:nvSpPr>
            <p:cNvPr id="151" name="TextBox 150">
              <a:extLst>
                <a:ext uri="{FF2B5EF4-FFF2-40B4-BE49-F238E27FC236}">
                  <a16:creationId xmlns:a16="http://schemas.microsoft.com/office/drawing/2014/main" id="{55444894-2496-232D-1849-B703493C1E00}"/>
                </a:ext>
              </a:extLst>
            </p:cNvPr>
            <p:cNvSpPr txBox="1"/>
            <p:nvPr/>
          </p:nvSpPr>
          <p:spPr>
            <a:xfrm rot="16200000">
              <a:off x="29357876" y="25395761"/>
              <a:ext cx="659155" cy="369332"/>
            </a:xfrm>
            <a:prstGeom prst="rect">
              <a:avLst/>
            </a:prstGeom>
            <a:noFill/>
          </p:spPr>
          <p:txBody>
            <a:bodyPr wrap="none" rtlCol="0">
              <a:spAutoFit/>
            </a:bodyPr>
            <a:lstStyle/>
            <a:p>
              <a:r>
                <a:rPr lang="en-US" dirty="0">
                  <a:latin typeface="Helvetica" pitchFamily="2" charset="0"/>
                </a:rPr>
                <a:t>RIP*</a:t>
              </a:r>
            </a:p>
          </p:txBody>
        </p:sp>
        <p:sp>
          <p:nvSpPr>
            <p:cNvPr id="152" name="TextBox 151">
              <a:extLst>
                <a:ext uri="{FF2B5EF4-FFF2-40B4-BE49-F238E27FC236}">
                  <a16:creationId xmlns:a16="http://schemas.microsoft.com/office/drawing/2014/main" id="{F2F37622-CA83-E807-EA97-C919C41620C8}"/>
                </a:ext>
              </a:extLst>
            </p:cNvPr>
            <p:cNvSpPr txBox="1"/>
            <p:nvPr/>
          </p:nvSpPr>
          <p:spPr>
            <a:xfrm rot="16200000">
              <a:off x="29509913" y="25543237"/>
              <a:ext cx="954107" cy="369332"/>
            </a:xfrm>
            <a:prstGeom prst="rect">
              <a:avLst/>
            </a:prstGeom>
            <a:noFill/>
          </p:spPr>
          <p:txBody>
            <a:bodyPr wrap="none" rtlCol="0">
              <a:spAutoFit/>
            </a:bodyPr>
            <a:lstStyle/>
            <a:p>
              <a:r>
                <a:rPr lang="en-US" dirty="0">
                  <a:latin typeface="Helvetica" pitchFamily="2" charset="0"/>
                </a:rPr>
                <a:t>RMDV*</a:t>
              </a:r>
            </a:p>
          </p:txBody>
        </p:sp>
        <p:sp>
          <p:nvSpPr>
            <p:cNvPr id="153" name="TextBox 152">
              <a:extLst>
                <a:ext uri="{FF2B5EF4-FFF2-40B4-BE49-F238E27FC236}">
                  <a16:creationId xmlns:a16="http://schemas.microsoft.com/office/drawing/2014/main" id="{C70AEACE-2C2A-DB1C-ABD2-F47447F7F865}"/>
                </a:ext>
              </a:extLst>
            </p:cNvPr>
            <p:cNvSpPr txBox="1"/>
            <p:nvPr/>
          </p:nvSpPr>
          <p:spPr>
            <a:xfrm rot="16200000">
              <a:off x="29983536" y="25389349"/>
              <a:ext cx="646331" cy="369332"/>
            </a:xfrm>
            <a:prstGeom prst="rect">
              <a:avLst/>
            </a:prstGeom>
            <a:noFill/>
          </p:spPr>
          <p:txBody>
            <a:bodyPr wrap="none" rtlCol="0">
              <a:spAutoFit/>
            </a:bodyPr>
            <a:lstStyle/>
            <a:p>
              <a:r>
                <a:rPr lang="en-US" dirty="0">
                  <a:latin typeface="Helvetica" pitchFamily="2" charset="0"/>
                </a:rPr>
                <a:t>ASK</a:t>
              </a:r>
            </a:p>
          </p:txBody>
        </p:sp>
        <p:sp>
          <p:nvSpPr>
            <p:cNvPr id="154" name="TextBox 153">
              <a:extLst>
                <a:ext uri="{FF2B5EF4-FFF2-40B4-BE49-F238E27FC236}">
                  <a16:creationId xmlns:a16="http://schemas.microsoft.com/office/drawing/2014/main" id="{7832A450-1E56-4B97-64A6-BE8ED47CB5C3}"/>
                </a:ext>
              </a:extLst>
            </p:cNvPr>
            <p:cNvSpPr txBox="1"/>
            <p:nvPr/>
          </p:nvSpPr>
          <p:spPr>
            <a:xfrm rot="16200000">
              <a:off x="30609959" y="25382937"/>
              <a:ext cx="633507" cy="369332"/>
            </a:xfrm>
            <a:prstGeom prst="rect">
              <a:avLst/>
            </a:prstGeom>
            <a:noFill/>
          </p:spPr>
          <p:txBody>
            <a:bodyPr wrap="none" rtlCol="0">
              <a:spAutoFit/>
            </a:bodyPr>
            <a:lstStyle/>
            <a:p>
              <a:r>
                <a:rPr lang="en-US" dirty="0">
                  <a:latin typeface="Helvetica" pitchFamily="2" charset="0"/>
                </a:rPr>
                <a:t>ADL</a:t>
              </a:r>
            </a:p>
          </p:txBody>
        </p:sp>
        <p:sp>
          <p:nvSpPr>
            <p:cNvPr id="155" name="TextBox 154">
              <a:extLst>
                <a:ext uri="{FF2B5EF4-FFF2-40B4-BE49-F238E27FC236}">
                  <a16:creationId xmlns:a16="http://schemas.microsoft.com/office/drawing/2014/main" id="{17461B2B-6195-A48E-B42B-A5B265E62D0E}"/>
                </a:ext>
              </a:extLst>
            </p:cNvPr>
            <p:cNvSpPr txBox="1"/>
            <p:nvPr/>
          </p:nvSpPr>
          <p:spPr>
            <a:xfrm rot="16200000">
              <a:off x="30267894" y="25414997"/>
              <a:ext cx="697627" cy="369332"/>
            </a:xfrm>
            <a:prstGeom prst="rect">
              <a:avLst/>
            </a:prstGeom>
            <a:noFill/>
          </p:spPr>
          <p:txBody>
            <a:bodyPr wrap="none" rtlCol="0">
              <a:spAutoFit/>
            </a:bodyPr>
            <a:lstStyle/>
            <a:p>
              <a:r>
                <a:rPr lang="en-US" dirty="0">
                  <a:latin typeface="Helvetica" pitchFamily="2" charset="0"/>
                </a:rPr>
                <a:t>RME</a:t>
              </a:r>
            </a:p>
          </p:txBody>
        </p:sp>
        <p:sp>
          <p:nvSpPr>
            <p:cNvPr id="156" name="TextBox 155">
              <a:extLst>
                <a:ext uri="{FF2B5EF4-FFF2-40B4-BE49-F238E27FC236}">
                  <a16:creationId xmlns:a16="http://schemas.microsoft.com/office/drawing/2014/main" id="{D230497B-D76B-5FDE-601E-17AA7DEC3B36}"/>
                </a:ext>
              </a:extLst>
            </p:cNvPr>
            <p:cNvSpPr txBox="1"/>
            <p:nvPr/>
          </p:nvSpPr>
          <p:spPr>
            <a:xfrm rot="16200000">
              <a:off x="30852078" y="25447057"/>
              <a:ext cx="761747" cy="369332"/>
            </a:xfrm>
            <a:prstGeom prst="rect">
              <a:avLst/>
            </a:prstGeom>
            <a:noFill/>
          </p:spPr>
          <p:txBody>
            <a:bodyPr wrap="none" rtlCol="0">
              <a:spAutoFit/>
            </a:bodyPr>
            <a:lstStyle/>
            <a:p>
              <a:r>
                <a:rPr lang="en-US" dirty="0">
                  <a:latin typeface="Helvetica" pitchFamily="2" charset="0"/>
                </a:rPr>
                <a:t>MCL*</a:t>
              </a:r>
            </a:p>
          </p:txBody>
        </p:sp>
        <p:sp>
          <p:nvSpPr>
            <p:cNvPr id="157" name="TextBox 156">
              <a:extLst>
                <a:ext uri="{FF2B5EF4-FFF2-40B4-BE49-F238E27FC236}">
                  <a16:creationId xmlns:a16="http://schemas.microsoft.com/office/drawing/2014/main" id="{003AE576-1C69-9B0D-AD4F-C9D6C13033E6}"/>
                </a:ext>
              </a:extLst>
            </p:cNvPr>
            <p:cNvSpPr txBox="1"/>
            <p:nvPr/>
          </p:nvSpPr>
          <p:spPr>
            <a:xfrm>
              <a:off x="29212716" y="26197927"/>
              <a:ext cx="958917" cy="338554"/>
            </a:xfrm>
            <a:prstGeom prst="rect">
              <a:avLst/>
            </a:prstGeom>
            <a:noFill/>
          </p:spPr>
          <p:txBody>
            <a:bodyPr wrap="none" rtlCol="0">
              <a:spAutoFit/>
            </a:bodyPr>
            <a:lstStyle/>
            <a:p>
              <a:r>
                <a:rPr lang="en-US" sz="1600" dirty="0">
                  <a:latin typeface="Helvetica" pitchFamily="2" charset="0"/>
                </a:rPr>
                <a:t>Neurons</a:t>
              </a:r>
            </a:p>
          </p:txBody>
        </p:sp>
        <p:sp>
          <p:nvSpPr>
            <p:cNvPr id="158" name="TextBox 157">
              <a:extLst>
                <a:ext uri="{FF2B5EF4-FFF2-40B4-BE49-F238E27FC236}">
                  <a16:creationId xmlns:a16="http://schemas.microsoft.com/office/drawing/2014/main" id="{3A4D2A57-CAFE-67FD-6BF4-E03E292E3BB8}"/>
                </a:ext>
              </a:extLst>
            </p:cNvPr>
            <p:cNvSpPr txBox="1"/>
            <p:nvPr/>
          </p:nvSpPr>
          <p:spPr>
            <a:xfrm>
              <a:off x="30919916" y="26066457"/>
              <a:ext cx="490840" cy="276999"/>
            </a:xfrm>
            <a:prstGeom prst="rect">
              <a:avLst/>
            </a:prstGeom>
            <a:noFill/>
          </p:spPr>
          <p:txBody>
            <a:bodyPr wrap="none" rtlCol="0">
              <a:spAutoFit/>
            </a:bodyPr>
            <a:lstStyle/>
            <a:p>
              <a:r>
                <a:rPr lang="en-US" sz="1200" dirty="0">
                  <a:latin typeface="Helvetica" pitchFamily="2" charset="0"/>
                </a:rPr>
                <a:t>* lag</a:t>
              </a:r>
            </a:p>
          </p:txBody>
        </p:sp>
      </p:grpSp>
      <p:pic>
        <p:nvPicPr>
          <p:cNvPr id="3" name="Picture 2" descr="A graph with blue and white squares&#10;&#10;Description automatically generated with medium confidence">
            <a:extLst>
              <a:ext uri="{FF2B5EF4-FFF2-40B4-BE49-F238E27FC236}">
                <a16:creationId xmlns:a16="http://schemas.microsoft.com/office/drawing/2014/main" id="{7E7B6B85-9955-74FC-F91F-E2CD28558373}"/>
              </a:ext>
            </a:extLst>
          </p:cNvPr>
          <p:cNvPicPr>
            <a:picLocks noChangeAspect="1"/>
          </p:cNvPicPr>
          <p:nvPr/>
        </p:nvPicPr>
        <p:blipFill rotWithShape="1">
          <a:blip r:embed="rId28"/>
          <a:srcRect t="9383"/>
          <a:stretch/>
        </p:blipFill>
        <p:spPr>
          <a:xfrm>
            <a:off x="15045803" y="33789421"/>
            <a:ext cx="5401497" cy="4894688"/>
          </a:xfrm>
          <a:prstGeom prst="rect">
            <a:avLst/>
          </a:prstGeom>
        </p:spPr>
      </p:pic>
      <p:pic>
        <p:nvPicPr>
          <p:cNvPr id="5" name="Picture 4" descr="A comparison of a number of data&#10;&#10;Description automatically generated with medium confidence">
            <a:extLst>
              <a:ext uri="{FF2B5EF4-FFF2-40B4-BE49-F238E27FC236}">
                <a16:creationId xmlns:a16="http://schemas.microsoft.com/office/drawing/2014/main" id="{59BAC2D2-1DC1-BA01-D7F5-207F0F1B8A2B}"/>
              </a:ext>
            </a:extLst>
          </p:cNvPr>
          <p:cNvPicPr>
            <a:picLocks noChangeAspect="1"/>
          </p:cNvPicPr>
          <p:nvPr/>
        </p:nvPicPr>
        <p:blipFill rotWithShape="1">
          <a:blip r:embed="rId29"/>
          <a:srcRect r="47149"/>
          <a:stretch/>
        </p:blipFill>
        <p:spPr>
          <a:xfrm>
            <a:off x="21017202" y="32509699"/>
            <a:ext cx="3811083" cy="3605437"/>
          </a:xfrm>
          <a:prstGeom prst="rect">
            <a:avLst/>
          </a:prstGeom>
        </p:spPr>
      </p:pic>
      <p:pic>
        <p:nvPicPr>
          <p:cNvPr id="41" name="Picture 40" descr="A comparison of a number of data&#10;&#10;Description automatically generated with medium confidence">
            <a:extLst>
              <a:ext uri="{FF2B5EF4-FFF2-40B4-BE49-F238E27FC236}">
                <a16:creationId xmlns:a16="http://schemas.microsoft.com/office/drawing/2014/main" id="{5F90C918-BD64-C63C-BAD9-8847BD9399D4}"/>
              </a:ext>
            </a:extLst>
          </p:cNvPr>
          <p:cNvPicPr>
            <a:picLocks noChangeAspect="1"/>
          </p:cNvPicPr>
          <p:nvPr/>
        </p:nvPicPr>
        <p:blipFill rotWithShape="1">
          <a:blip r:embed="rId29"/>
          <a:srcRect l="52450"/>
          <a:stretch/>
        </p:blipFill>
        <p:spPr>
          <a:xfrm>
            <a:off x="21475454" y="35995723"/>
            <a:ext cx="3428773" cy="3605437"/>
          </a:xfrm>
          <a:prstGeom prst="rect">
            <a:avLst/>
          </a:prstGeom>
        </p:spPr>
      </p:pic>
    </p:spTree>
    <p:extLst>
      <p:ext uri="{BB962C8B-B14F-4D97-AF65-F5344CB8AC3E}">
        <p14:creationId xmlns:p14="http://schemas.microsoft.com/office/powerpoint/2010/main" val="1525721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A626E1A-A2C7-5507-2F19-48EE3F0D8382}"/>
              </a:ext>
            </a:extLst>
          </p:cNvPr>
          <p:cNvSpPr/>
          <p:nvPr/>
        </p:nvSpPr>
        <p:spPr>
          <a:xfrm>
            <a:off x="457199" y="457200"/>
            <a:ext cx="39295138" cy="7676148"/>
          </a:xfrm>
          <a:prstGeom prst="rect">
            <a:avLst/>
          </a:prstGeom>
          <a:solidFill>
            <a:srgbClr val="BAC5C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8800" b="1" dirty="0">
                <a:solidFill>
                  <a:schemeClr val="tx1"/>
                </a:solidFill>
                <a:latin typeface="Helvetica" pitchFamily="2" charset="0"/>
              </a:rPr>
              <a:t>Finding neural representations of navigation strategies using whole-brain imaging of freely moving </a:t>
            </a:r>
            <a:r>
              <a:rPr lang="en-US" sz="8800" b="1" i="1" dirty="0">
                <a:solidFill>
                  <a:schemeClr val="tx1"/>
                </a:solidFill>
                <a:latin typeface="Helvetica" pitchFamily="2" charset="0"/>
              </a:rPr>
              <a:t>C. elegans </a:t>
            </a:r>
            <a:r>
              <a:rPr lang="en-US" sz="8800" b="1" dirty="0">
                <a:solidFill>
                  <a:schemeClr val="tx1"/>
                </a:solidFill>
                <a:latin typeface="Helvetica" pitchFamily="2" charset="0"/>
              </a:rPr>
              <a:t>in an odor gradient </a:t>
            </a:r>
          </a:p>
          <a:p>
            <a:pPr algn="ctr">
              <a:spcBef>
                <a:spcPts val="1200"/>
              </a:spcBef>
            </a:pPr>
            <a:r>
              <a:rPr lang="en-US" sz="5400" u="sng" dirty="0">
                <a:solidFill>
                  <a:schemeClr val="tx1"/>
                </a:solidFill>
                <a:latin typeface="Helvetica" pitchFamily="2" charset="0"/>
              </a:rPr>
              <a:t>Helena Casademunt</a:t>
            </a:r>
            <a:r>
              <a:rPr lang="en-US" sz="5400" baseline="30000" dirty="0">
                <a:solidFill>
                  <a:schemeClr val="tx1"/>
                </a:solidFill>
                <a:latin typeface="Helvetica" pitchFamily="2" charset="0"/>
              </a:rPr>
              <a:t>1,2</a:t>
            </a:r>
            <a:r>
              <a:rPr lang="en-US" sz="5400" dirty="0">
                <a:solidFill>
                  <a:schemeClr val="tx1"/>
                </a:solidFill>
                <a:latin typeface="Helvetica" pitchFamily="2" charset="0"/>
              </a:rPr>
              <a:t>, Core Francisco Park</a:t>
            </a:r>
            <a:r>
              <a:rPr lang="en-US" sz="5400" baseline="30000" dirty="0">
                <a:solidFill>
                  <a:schemeClr val="tx1"/>
                </a:solidFill>
                <a:latin typeface="Helvetica" pitchFamily="2" charset="0"/>
              </a:rPr>
              <a:t>1,2</a:t>
            </a:r>
            <a:r>
              <a:rPr lang="en-US" sz="5400" dirty="0">
                <a:solidFill>
                  <a:schemeClr val="tx1"/>
                </a:solidFill>
                <a:latin typeface="Helvetica" pitchFamily="2" charset="0"/>
              </a:rPr>
              <a:t>, Albert Lin</a:t>
            </a:r>
            <a:r>
              <a:rPr lang="en-US" sz="5400" baseline="30000" dirty="0">
                <a:solidFill>
                  <a:schemeClr val="tx1"/>
                </a:solidFill>
                <a:latin typeface="Helvetica" pitchFamily="2" charset="0"/>
              </a:rPr>
              <a:t>3</a:t>
            </a:r>
            <a:r>
              <a:rPr lang="en-US" sz="5400" dirty="0">
                <a:solidFill>
                  <a:schemeClr val="tx1"/>
                </a:solidFill>
                <a:latin typeface="Helvetica" pitchFamily="2" charset="0"/>
              </a:rPr>
              <a:t>, </a:t>
            </a:r>
            <a:r>
              <a:rPr lang="en-US" sz="5400" dirty="0" err="1">
                <a:solidFill>
                  <a:schemeClr val="tx1"/>
                </a:solidFill>
                <a:latin typeface="Helvetica" pitchFamily="2" charset="0"/>
              </a:rPr>
              <a:t>Hongruo</a:t>
            </a:r>
            <a:r>
              <a:rPr lang="en-US" sz="5400" dirty="0">
                <a:solidFill>
                  <a:schemeClr val="tx1"/>
                </a:solidFill>
                <a:latin typeface="Helvetica" pitchFamily="2" charset="0"/>
              </a:rPr>
              <a:t> Zhang</a:t>
            </a:r>
            <a:r>
              <a:rPr lang="en-US" sz="5400" baseline="30000" dirty="0">
                <a:solidFill>
                  <a:schemeClr val="tx1"/>
                </a:solidFill>
                <a:latin typeface="Helvetica" pitchFamily="2" charset="0"/>
              </a:rPr>
              <a:t>4</a:t>
            </a:r>
            <a:r>
              <a:rPr lang="en-US" sz="5400" dirty="0">
                <a:solidFill>
                  <a:schemeClr val="tx1"/>
                </a:solidFill>
                <a:latin typeface="Helvetica" pitchFamily="2" charset="0"/>
              </a:rPr>
              <a:t>, </a:t>
            </a:r>
          </a:p>
          <a:p>
            <a:pPr algn="ctr">
              <a:spcBef>
                <a:spcPts val="1200"/>
              </a:spcBef>
            </a:pPr>
            <a:r>
              <a:rPr lang="en-US" sz="5400" dirty="0">
                <a:solidFill>
                  <a:schemeClr val="tx1"/>
                </a:solidFill>
                <a:latin typeface="Helvetica" pitchFamily="2" charset="0"/>
              </a:rPr>
              <a:t>John Laver</a:t>
            </a:r>
            <a:r>
              <a:rPr lang="en-US" sz="5400" baseline="30000" dirty="0">
                <a:solidFill>
                  <a:schemeClr val="tx1"/>
                </a:solidFill>
                <a:latin typeface="Helvetica" pitchFamily="2" charset="0"/>
              </a:rPr>
              <a:t>5</a:t>
            </a:r>
            <a:r>
              <a:rPr lang="en-US" sz="5400" dirty="0">
                <a:solidFill>
                  <a:schemeClr val="tx1"/>
                </a:solidFill>
                <a:latin typeface="Helvetica" pitchFamily="2" charset="0"/>
              </a:rPr>
              <a:t>, John Calarco</a:t>
            </a:r>
            <a:r>
              <a:rPr lang="en-US" sz="5400" baseline="30000" dirty="0">
                <a:solidFill>
                  <a:schemeClr val="tx1"/>
                </a:solidFill>
                <a:latin typeface="Helvetica" pitchFamily="2" charset="0"/>
              </a:rPr>
              <a:t>5</a:t>
            </a:r>
            <a:r>
              <a:rPr lang="en-US" sz="5400" dirty="0">
                <a:solidFill>
                  <a:schemeClr val="tx1"/>
                </a:solidFill>
                <a:latin typeface="Helvetica" pitchFamily="2" charset="0"/>
              </a:rPr>
              <a:t>, Mei Zhen</a:t>
            </a:r>
            <a:r>
              <a:rPr lang="en-US" sz="5400" baseline="30000" dirty="0">
                <a:solidFill>
                  <a:schemeClr val="tx1"/>
                </a:solidFill>
                <a:latin typeface="Helvetica" pitchFamily="2" charset="0"/>
              </a:rPr>
              <a:t>6</a:t>
            </a:r>
            <a:r>
              <a:rPr lang="en-US" sz="5400" dirty="0">
                <a:solidFill>
                  <a:schemeClr val="tx1"/>
                </a:solidFill>
                <a:latin typeface="Helvetica" pitchFamily="2" charset="0"/>
              </a:rPr>
              <a:t>, Aravinthan D. T. Samuel</a:t>
            </a:r>
            <a:r>
              <a:rPr lang="en-US" sz="5400" baseline="30000" dirty="0">
                <a:solidFill>
                  <a:schemeClr val="tx1"/>
                </a:solidFill>
                <a:latin typeface="Helvetica" pitchFamily="2" charset="0"/>
              </a:rPr>
              <a:t>1,2</a:t>
            </a:r>
            <a:endParaRPr lang="en-US" sz="5400" dirty="0">
              <a:solidFill>
                <a:schemeClr val="tx1"/>
              </a:solidFill>
              <a:latin typeface="Helvetica" pitchFamily="2" charset="0"/>
            </a:endParaRPr>
          </a:p>
          <a:p>
            <a:pPr algn="ctr"/>
            <a:r>
              <a:rPr lang="en-US" sz="4000" baseline="30000" dirty="0">
                <a:solidFill>
                  <a:prstClr val="black"/>
                </a:solidFill>
                <a:latin typeface="Helvetica" pitchFamily="2" charset="0"/>
              </a:rPr>
              <a:t>1</a:t>
            </a:r>
            <a:r>
              <a:rPr lang="en-US" sz="4000" dirty="0">
                <a:solidFill>
                  <a:prstClr val="black"/>
                </a:solidFill>
                <a:latin typeface="Helvetica" pitchFamily="2" charset="0"/>
              </a:rPr>
              <a:t> Department of Physics, Harvard University, Cambridge, MA, USA;  </a:t>
            </a:r>
            <a:r>
              <a:rPr lang="en-US" sz="4000" baseline="30000" dirty="0">
                <a:solidFill>
                  <a:prstClr val="black"/>
                </a:solidFill>
                <a:latin typeface="Helvetica" pitchFamily="2" charset="0"/>
              </a:rPr>
              <a:t>2</a:t>
            </a:r>
            <a:r>
              <a:rPr lang="en-US" sz="4000" dirty="0">
                <a:solidFill>
                  <a:prstClr val="black"/>
                </a:solidFill>
                <a:latin typeface="Helvetica" pitchFamily="2" charset="0"/>
              </a:rPr>
              <a:t> Center for Brain Science, Harvard University, Cambridge, MA, USA; </a:t>
            </a:r>
            <a:r>
              <a:rPr lang="en-US" sz="4000" baseline="30000" dirty="0">
                <a:solidFill>
                  <a:prstClr val="black"/>
                </a:solidFill>
                <a:latin typeface="Helvetica" pitchFamily="2" charset="0"/>
              </a:rPr>
              <a:t>3</a:t>
            </a:r>
            <a:r>
              <a:rPr lang="en-US" sz="4000" dirty="0">
                <a:solidFill>
                  <a:prstClr val="black"/>
                </a:solidFill>
                <a:latin typeface="Helvetica" pitchFamily="2" charset="0"/>
              </a:rPr>
              <a:t> Center for the Physics of Biological Function, Princeton University, Princeton, NJ, USA; </a:t>
            </a:r>
            <a:r>
              <a:rPr lang="en-US" sz="4000" baseline="30000" dirty="0">
                <a:solidFill>
                  <a:prstClr val="black"/>
                </a:solidFill>
                <a:latin typeface="Helvetica" pitchFamily="2" charset="0"/>
              </a:rPr>
              <a:t>4</a:t>
            </a:r>
            <a:r>
              <a:rPr lang="en-US" sz="4000" dirty="0">
                <a:solidFill>
                  <a:prstClr val="black"/>
                </a:solidFill>
                <a:latin typeface="Helvetica" pitchFamily="2" charset="0"/>
              </a:rPr>
              <a:t> Department of Physiology, University of Toronto, Toronto, ON, Canada; </a:t>
            </a:r>
            <a:r>
              <a:rPr lang="en-US" sz="4000" baseline="30000" dirty="0">
                <a:solidFill>
                  <a:prstClr val="black"/>
                </a:solidFill>
                <a:latin typeface="Helvetica" pitchFamily="2" charset="0"/>
              </a:rPr>
              <a:t>5</a:t>
            </a:r>
            <a:r>
              <a:rPr lang="en-US" sz="4000" dirty="0">
                <a:solidFill>
                  <a:prstClr val="black"/>
                </a:solidFill>
                <a:latin typeface="Helvetica" pitchFamily="2" charset="0"/>
              </a:rPr>
              <a:t> Department of Cell &amp; Systems Biology, University of Toronto, Toronto, ON, Canada; </a:t>
            </a:r>
            <a:r>
              <a:rPr lang="en-US" sz="4000" baseline="30000" dirty="0">
                <a:solidFill>
                  <a:prstClr val="black"/>
                </a:solidFill>
                <a:latin typeface="Helvetica" pitchFamily="2" charset="0"/>
              </a:rPr>
              <a:t>6</a:t>
            </a:r>
            <a:r>
              <a:rPr lang="en-US" sz="4000" dirty="0">
                <a:solidFill>
                  <a:prstClr val="black"/>
                </a:solidFill>
                <a:latin typeface="Helvetica" pitchFamily="2" charset="0"/>
              </a:rPr>
              <a:t> </a:t>
            </a:r>
            <a:r>
              <a:rPr lang="en-US" sz="4000" dirty="0" err="1">
                <a:solidFill>
                  <a:prstClr val="black"/>
                </a:solidFill>
                <a:latin typeface="Helvetica" pitchFamily="2" charset="0"/>
              </a:rPr>
              <a:t>Lunenfeld</a:t>
            </a:r>
            <a:r>
              <a:rPr lang="en-US" sz="4000" dirty="0">
                <a:solidFill>
                  <a:prstClr val="black"/>
                </a:solidFill>
                <a:latin typeface="Helvetica" pitchFamily="2" charset="0"/>
              </a:rPr>
              <a:t>-Tanenbaum Research Institute, Mount Sinai Hospital, Toronto, ON, Canada.</a:t>
            </a:r>
          </a:p>
          <a:p>
            <a:pPr lvl="0" algn="ctr"/>
            <a:r>
              <a:rPr lang="en-US" sz="4000" b="1" dirty="0">
                <a:solidFill>
                  <a:prstClr val="black"/>
                </a:solidFill>
                <a:latin typeface="Helvetica" pitchFamily="2" charset="0"/>
              </a:rPr>
              <a:t>Contact: </a:t>
            </a:r>
            <a:r>
              <a:rPr lang="en-US" sz="4000" dirty="0" err="1">
                <a:solidFill>
                  <a:prstClr val="black"/>
                </a:solidFill>
                <a:latin typeface="Helvetica" pitchFamily="2" charset="0"/>
              </a:rPr>
              <a:t>hcasademunt@g.harvard.edu</a:t>
            </a:r>
            <a:endParaRPr lang="en-US" sz="4000" dirty="0">
              <a:solidFill>
                <a:prstClr val="black"/>
              </a:solidFill>
              <a:latin typeface="Helvetica" pitchFamily="2" charset="0"/>
            </a:endParaRPr>
          </a:p>
        </p:txBody>
      </p:sp>
      <p:pic>
        <p:nvPicPr>
          <p:cNvPr id="8" name="Picture 7">
            <a:extLst>
              <a:ext uri="{FF2B5EF4-FFF2-40B4-BE49-F238E27FC236}">
                <a16:creationId xmlns:a16="http://schemas.microsoft.com/office/drawing/2014/main" id="{6101DB07-9244-DDC5-2C89-6A762250FF21}"/>
              </a:ext>
            </a:extLst>
          </p:cNvPr>
          <p:cNvPicPr>
            <a:picLocks noChangeAspect="1"/>
          </p:cNvPicPr>
          <p:nvPr/>
        </p:nvPicPr>
        <p:blipFill>
          <a:blip r:embed="rId3"/>
          <a:stretch>
            <a:fillRect/>
          </a:stretch>
        </p:blipFill>
        <p:spPr>
          <a:xfrm>
            <a:off x="1381411" y="3664998"/>
            <a:ext cx="5943600" cy="947728"/>
          </a:xfrm>
          <a:prstGeom prst="rect">
            <a:avLst/>
          </a:prstGeom>
          <a:solidFill>
            <a:schemeClr val="bg1"/>
          </a:solidFill>
        </p:spPr>
      </p:pic>
      <p:pic>
        <p:nvPicPr>
          <p:cNvPr id="9" name="Picture 8" descr="Text&#10;&#10;Description automatically generated">
            <a:extLst>
              <a:ext uri="{FF2B5EF4-FFF2-40B4-BE49-F238E27FC236}">
                <a16:creationId xmlns:a16="http://schemas.microsoft.com/office/drawing/2014/main" id="{3C7B3993-222E-B9EE-A08D-BECCA202369C}"/>
              </a:ext>
            </a:extLst>
          </p:cNvPr>
          <p:cNvPicPr>
            <a:picLocks noChangeAspect="1"/>
          </p:cNvPicPr>
          <p:nvPr/>
        </p:nvPicPr>
        <p:blipFill>
          <a:blip r:embed="rId4"/>
          <a:stretch>
            <a:fillRect/>
          </a:stretch>
        </p:blipFill>
        <p:spPr>
          <a:xfrm>
            <a:off x="33947921" y="3664998"/>
            <a:ext cx="4423005" cy="1097280"/>
          </a:xfrm>
          <a:prstGeom prst="rect">
            <a:avLst/>
          </a:prstGeom>
        </p:spPr>
      </p:pic>
      <p:sp>
        <p:nvSpPr>
          <p:cNvPr id="80" name="Rectangle 79">
            <a:extLst>
              <a:ext uri="{FF2B5EF4-FFF2-40B4-BE49-F238E27FC236}">
                <a16:creationId xmlns:a16="http://schemas.microsoft.com/office/drawing/2014/main" id="{9F2D96B4-03D7-0762-D93F-C4DBAC5E43FC}"/>
              </a:ext>
            </a:extLst>
          </p:cNvPr>
          <p:cNvSpPr/>
          <p:nvPr/>
        </p:nvSpPr>
        <p:spPr>
          <a:xfrm>
            <a:off x="26822079" y="33920069"/>
            <a:ext cx="13040008" cy="5671660"/>
          </a:xfrm>
          <a:prstGeom prst="rect">
            <a:avLst/>
          </a:prstGeom>
          <a:solidFill>
            <a:srgbClr val="D7D1CB"/>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91440" rIns="274320" bIns="91440" rtlCol="0" anchor="t"/>
          <a:lstStyle/>
          <a:p>
            <a:pPr>
              <a:lnSpc>
                <a:spcPct val="120000"/>
              </a:lnSpc>
            </a:pPr>
            <a:r>
              <a:rPr lang="en-US" sz="4000" b="1" dirty="0">
                <a:solidFill>
                  <a:schemeClr val="tx1"/>
                </a:solidFill>
                <a:latin typeface="Helvetica" pitchFamily="2" charset="0"/>
              </a:rPr>
              <a:t>Conclusions and future work</a:t>
            </a:r>
            <a:endParaRPr lang="en-US" sz="3600" dirty="0">
              <a:solidFill>
                <a:schemeClr val="tx1"/>
              </a:solidFill>
              <a:latin typeface="Helvetica" pitchFamily="2" charset="0"/>
            </a:endParaRPr>
          </a:p>
          <a:p>
            <a:pPr marL="457200" indent="-457200">
              <a:lnSpc>
                <a:spcPct val="120000"/>
              </a:lnSpc>
              <a:buFont typeface="Arial" panose="020B0604020202020204" pitchFamily="34" charset="0"/>
              <a:buChar char="•"/>
            </a:pPr>
            <a:r>
              <a:rPr lang="en-US" sz="3600" dirty="0">
                <a:solidFill>
                  <a:schemeClr val="tx1"/>
                </a:solidFill>
                <a:latin typeface="Helvetica" pitchFamily="2" charset="0"/>
              </a:rPr>
              <a:t>We can record whole-brain activity with neuron identities during free navigation in an attractive odor gradient.</a:t>
            </a:r>
          </a:p>
          <a:p>
            <a:pPr marL="457200" indent="-457200">
              <a:lnSpc>
                <a:spcPct val="120000"/>
              </a:lnSpc>
              <a:buFont typeface="Arial" panose="020B0604020202020204" pitchFamily="34" charset="0"/>
              <a:buChar char="•"/>
            </a:pPr>
            <a:r>
              <a:rPr lang="en-US" sz="3600" dirty="0">
                <a:solidFill>
                  <a:schemeClr val="tx1"/>
                </a:solidFill>
                <a:latin typeface="Helvetica" pitchFamily="2" charset="0"/>
              </a:rPr>
              <a:t>Whole-brain activity shows clear behavioral correlates, but finding representations of some behaviors and stimulus encoding is ongoing work.</a:t>
            </a:r>
          </a:p>
          <a:p>
            <a:pPr marL="457200" indent="-457200">
              <a:lnSpc>
                <a:spcPct val="120000"/>
              </a:lnSpc>
              <a:buFont typeface="Arial" panose="020B0604020202020204" pitchFamily="34" charset="0"/>
              <a:buChar char="•"/>
            </a:pPr>
            <a:r>
              <a:rPr lang="en-US" sz="3600" dirty="0">
                <a:solidFill>
                  <a:schemeClr val="tx1"/>
                </a:solidFill>
                <a:latin typeface="Helvetica" pitchFamily="2" charset="0"/>
              </a:rPr>
              <a:t>Global brain correlation structure is independent of stimulus.</a:t>
            </a:r>
          </a:p>
        </p:txBody>
      </p:sp>
      <p:sp>
        <p:nvSpPr>
          <p:cNvPr id="81" name="TextBox 80">
            <a:extLst>
              <a:ext uri="{FF2B5EF4-FFF2-40B4-BE49-F238E27FC236}">
                <a16:creationId xmlns:a16="http://schemas.microsoft.com/office/drawing/2014/main" id="{806220C8-EFBA-D3B9-4CA9-8224907638B1}"/>
              </a:ext>
            </a:extLst>
          </p:cNvPr>
          <p:cNvSpPr txBox="1"/>
          <p:nvPr/>
        </p:nvSpPr>
        <p:spPr>
          <a:xfrm>
            <a:off x="457199" y="39405966"/>
            <a:ext cx="7683413" cy="400110"/>
          </a:xfrm>
          <a:prstGeom prst="rect">
            <a:avLst/>
          </a:prstGeom>
          <a:noFill/>
        </p:spPr>
        <p:txBody>
          <a:bodyPr wrap="square" rtlCol="0">
            <a:spAutoFit/>
          </a:bodyPr>
          <a:lstStyle/>
          <a:p>
            <a:r>
              <a:rPr lang="en-US" sz="2000" b="1" dirty="0">
                <a:latin typeface="Helvetica" pitchFamily="2" charset="0"/>
              </a:rPr>
              <a:t>Funding: </a:t>
            </a:r>
            <a:r>
              <a:rPr lang="en-US" sz="2000" dirty="0">
                <a:latin typeface="Helvetica" pitchFamily="2" charset="0"/>
              </a:rPr>
              <a:t>NIH R01NS113119-01, NSF POLS PHY-1806818.</a:t>
            </a:r>
          </a:p>
        </p:txBody>
      </p:sp>
      <p:sp>
        <p:nvSpPr>
          <p:cNvPr id="82" name="Rectangle 81">
            <a:extLst>
              <a:ext uri="{FF2B5EF4-FFF2-40B4-BE49-F238E27FC236}">
                <a16:creationId xmlns:a16="http://schemas.microsoft.com/office/drawing/2014/main" id="{8A6887B0-E5F4-66E1-40B2-5075644914E8}"/>
              </a:ext>
            </a:extLst>
          </p:cNvPr>
          <p:cNvSpPr/>
          <p:nvPr/>
        </p:nvSpPr>
        <p:spPr>
          <a:xfrm>
            <a:off x="371513" y="37581851"/>
            <a:ext cx="13040009" cy="1880709"/>
          </a:xfrm>
          <a:prstGeom prst="rect">
            <a:avLst/>
          </a:prstGeom>
          <a:solidFill>
            <a:srgbClr val="D7D1CB"/>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91440" rIns="274320" bIns="91440" rtlCol="0" anchor="t"/>
          <a:lstStyle/>
          <a:p>
            <a:pPr>
              <a:lnSpc>
                <a:spcPct val="140000"/>
              </a:lnSpc>
            </a:pPr>
            <a:r>
              <a:rPr lang="en-US" sz="3600" b="1" dirty="0">
                <a:solidFill>
                  <a:schemeClr val="tx1"/>
                </a:solidFill>
                <a:latin typeface="Helvetica" pitchFamily="2" charset="0"/>
              </a:rPr>
              <a:t>References</a:t>
            </a:r>
          </a:p>
          <a:p>
            <a:pPr>
              <a:lnSpc>
                <a:spcPct val="140000"/>
              </a:lnSpc>
            </a:pPr>
            <a:r>
              <a:rPr lang="en-US" sz="3600" dirty="0">
                <a:solidFill>
                  <a:schemeClr val="tx1"/>
                </a:solidFill>
                <a:latin typeface="Helvetica" pitchFamily="2" charset="0"/>
              </a:rPr>
              <a:t>[1] Lin et al., 2023, </a:t>
            </a:r>
            <a:r>
              <a:rPr lang="en-US" sz="3600" i="1" dirty="0">
                <a:solidFill>
                  <a:schemeClr val="tx1"/>
                </a:solidFill>
                <a:latin typeface="Helvetica" pitchFamily="2" charset="0"/>
              </a:rPr>
              <a:t>Science Advances</a:t>
            </a:r>
            <a:r>
              <a:rPr lang="en-US" sz="3600" dirty="0">
                <a:solidFill>
                  <a:schemeClr val="tx1"/>
                </a:solidFill>
                <a:latin typeface="Helvetica" pitchFamily="2" charset="0"/>
              </a:rPr>
              <a:t>.</a:t>
            </a:r>
            <a:endParaRPr lang="en-US" sz="3200" dirty="0">
              <a:solidFill>
                <a:schemeClr val="tx1"/>
              </a:solidFill>
              <a:latin typeface="Helvetica" pitchFamily="2" charset="0"/>
            </a:endParaRPr>
          </a:p>
        </p:txBody>
      </p:sp>
      <p:sp>
        <p:nvSpPr>
          <p:cNvPr id="83" name="Rectangle 82">
            <a:extLst>
              <a:ext uri="{FF2B5EF4-FFF2-40B4-BE49-F238E27FC236}">
                <a16:creationId xmlns:a16="http://schemas.microsoft.com/office/drawing/2014/main" id="{C16BEF90-D0AB-B012-8D8B-83097CE23DC4}"/>
              </a:ext>
            </a:extLst>
          </p:cNvPr>
          <p:cNvSpPr/>
          <p:nvPr/>
        </p:nvSpPr>
        <p:spPr>
          <a:xfrm>
            <a:off x="457199" y="8744589"/>
            <a:ext cx="12803943" cy="8759921"/>
          </a:xfrm>
          <a:prstGeom prst="rect">
            <a:avLst/>
          </a:prstGeom>
          <a:solidFill>
            <a:srgbClr val="8996A0"/>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91440" rIns="274320" bIns="91440" rtlCol="0" anchor="ctr"/>
          <a:lstStyle/>
          <a:p>
            <a:pPr algn="just">
              <a:lnSpc>
                <a:spcPct val="140000"/>
              </a:lnSpc>
            </a:pPr>
            <a:r>
              <a:rPr lang="en-US" sz="4000" b="1" dirty="0">
                <a:solidFill>
                  <a:schemeClr val="tx1"/>
                </a:solidFill>
                <a:latin typeface="Helvetica" pitchFamily="2" charset="0"/>
              </a:rPr>
              <a:t>Abstract. </a:t>
            </a:r>
            <a:r>
              <a:rPr lang="en-US" sz="3600" dirty="0">
                <a:solidFill>
                  <a:schemeClr val="tx1"/>
                </a:solidFill>
                <a:latin typeface="Helvetica" pitchFamily="2" charset="0"/>
              </a:rPr>
              <a:t>We record whole-brain activity of animals freely navigating in an attractive odorant gradient to understand how neural activity encodes gradient information and how this leads to probabilistic navigation strategies. Our experiments allow us to measure whole-brain activity, behavior, and changes in experienced odorant concentration at the same time. By finding how neural activity relates to sensory and behavioral variables, we hope to understand how the brain senses information from a complex environment and how it integrates this information with internal states to generate behavioral decisions. </a:t>
            </a:r>
          </a:p>
        </p:txBody>
      </p:sp>
      <p:sp>
        <p:nvSpPr>
          <p:cNvPr id="54" name="Rounded Rectangle 53">
            <a:extLst>
              <a:ext uri="{FF2B5EF4-FFF2-40B4-BE49-F238E27FC236}">
                <a16:creationId xmlns:a16="http://schemas.microsoft.com/office/drawing/2014/main" id="{E76ABFB2-EE7C-7D7A-7E69-30B6C57CA137}"/>
              </a:ext>
            </a:extLst>
          </p:cNvPr>
          <p:cNvSpPr/>
          <p:nvPr/>
        </p:nvSpPr>
        <p:spPr>
          <a:xfrm>
            <a:off x="26931085" y="18846271"/>
            <a:ext cx="12845750" cy="14497621"/>
          </a:xfrm>
          <a:prstGeom prst="roundRect">
            <a:avLst>
              <a:gd name="adj" fmla="val 9893"/>
            </a:avLst>
          </a:prstGeom>
          <a:noFill/>
          <a:ln w="76200">
            <a:solidFill>
              <a:srgbClr val="A51C3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solidFill>
                  <a:schemeClr val="tx1"/>
                </a:solidFill>
                <a:latin typeface="Helvetica" pitchFamily="2" charset="0"/>
              </a:rPr>
              <a:t>Predicting behavior using linear </a:t>
            </a:r>
          </a:p>
          <a:p>
            <a:pPr algn="ctr"/>
            <a:r>
              <a:rPr lang="en-US" sz="4800" dirty="0">
                <a:solidFill>
                  <a:schemeClr val="tx1"/>
                </a:solidFill>
                <a:latin typeface="Helvetica" pitchFamily="2" charset="0"/>
              </a:rPr>
              <a:t>regression with time lags</a:t>
            </a:r>
          </a:p>
          <a:p>
            <a:endParaRPr lang="en-US" sz="2800" dirty="0">
              <a:solidFill>
                <a:schemeClr val="tx1"/>
              </a:solidFill>
              <a:latin typeface="Helvetica" pitchFamily="2" charset="0"/>
            </a:endParaRPr>
          </a:p>
        </p:txBody>
      </p:sp>
      <p:sp>
        <p:nvSpPr>
          <p:cNvPr id="6" name="TextBox 5">
            <a:extLst>
              <a:ext uri="{FF2B5EF4-FFF2-40B4-BE49-F238E27FC236}">
                <a16:creationId xmlns:a16="http://schemas.microsoft.com/office/drawing/2014/main" id="{734C2CAB-52B9-DE7A-69AB-76B4FB735D04}"/>
              </a:ext>
            </a:extLst>
          </p:cNvPr>
          <p:cNvSpPr txBox="1"/>
          <p:nvPr/>
        </p:nvSpPr>
        <p:spPr>
          <a:xfrm>
            <a:off x="34781838" y="27538031"/>
            <a:ext cx="4572000" cy="5078313"/>
          </a:xfrm>
          <a:prstGeom prst="rect">
            <a:avLst/>
          </a:prstGeom>
          <a:noFill/>
        </p:spPr>
        <p:txBody>
          <a:bodyPr wrap="square" rtlCol="0">
            <a:spAutoFit/>
          </a:bodyPr>
          <a:lstStyle/>
          <a:p>
            <a:r>
              <a:rPr lang="en-US" sz="3600" dirty="0">
                <a:latin typeface="Helvetica" pitchFamily="2" charset="0"/>
              </a:rPr>
              <a:t>We can predict speed of a different worm, regardless of stimulus.</a:t>
            </a:r>
          </a:p>
          <a:p>
            <a:endParaRPr lang="en-US" sz="3600" dirty="0">
              <a:latin typeface="Helvetica" pitchFamily="2" charset="0"/>
            </a:endParaRPr>
          </a:p>
          <a:p>
            <a:r>
              <a:rPr lang="en-US" sz="3600" dirty="0">
                <a:latin typeface="Helvetica" pitchFamily="2" charset="0"/>
              </a:rPr>
              <a:t>We cannot predict other behaviors or stimulus using linear models.</a:t>
            </a:r>
          </a:p>
        </p:txBody>
      </p:sp>
      <p:pic>
        <p:nvPicPr>
          <p:cNvPr id="32" name="Picture 31" descr="A graph of positive and negative results&#10;&#10;Description automatically generated">
            <a:extLst>
              <a:ext uri="{FF2B5EF4-FFF2-40B4-BE49-F238E27FC236}">
                <a16:creationId xmlns:a16="http://schemas.microsoft.com/office/drawing/2014/main" id="{CEC71011-CE99-8DDE-7C74-6940068C371D}"/>
              </a:ext>
            </a:extLst>
          </p:cNvPr>
          <p:cNvPicPr>
            <a:picLocks noChangeAspect="1"/>
          </p:cNvPicPr>
          <p:nvPr/>
        </p:nvPicPr>
        <p:blipFill>
          <a:blip r:embed="rId5"/>
          <a:stretch>
            <a:fillRect/>
          </a:stretch>
        </p:blipFill>
        <p:spPr>
          <a:xfrm>
            <a:off x="27042311" y="22945530"/>
            <a:ext cx="4572000" cy="3657600"/>
          </a:xfrm>
          <a:prstGeom prst="rect">
            <a:avLst/>
          </a:prstGeom>
        </p:spPr>
      </p:pic>
      <p:pic>
        <p:nvPicPr>
          <p:cNvPr id="34" name="Picture 33" descr="A graph with different colored boxes&#10;&#10;Description automatically generated with medium confidence">
            <a:extLst>
              <a:ext uri="{FF2B5EF4-FFF2-40B4-BE49-F238E27FC236}">
                <a16:creationId xmlns:a16="http://schemas.microsoft.com/office/drawing/2014/main" id="{A10D9236-1538-F7D9-6810-A7749376BCE1}"/>
              </a:ext>
            </a:extLst>
          </p:cNvPr>
          <p:cNvPicPr>
            <a:picLocks noChangeAspect="1"/>
          </p:cNvPicPr>
          <p:nvPr/>
        </p:nvPicPr>
        <p:blipFill rotWithShape="1">
          <a:blip r:embed="rId6"/>
          <a:srcRect b="5192"/>
          <a:stretch/>
        </p:blipFill>
        <p:spPr>
          <a:xfrm>
            <a:off x="27686886" y="28213239"/>
            <a:ext cx="5925435" cy="4681501"/>
          </a:xfrm>
          <a:prstGeom prst="rect">
            <a:avLst/>
          </a:prstGeom>
        </p:spPr>
      </p:pic>
      <p:sp>
        <p:nvSpPr>
          <p:cNvPr id="52" name="Rounded Rectangle 51">
            <a:extLst>
              <a:ext uri="{FF2B5EF4-FFF2-40B4-BE49-F238E27FC236}">
                <a16:creationId xmlns:a16="http://schemas.microsoft.com/office/drawing/2014/main" id="{7F457891-81FF-BF47-6E43-341F760170B5}"/>
              </a:ext>
            </a:extLst>
          </p:cNvPr>
          <p:cNvSpPr/>
          <p:nvPr/>
        </p:nvSpPr>
        <p:spPr>
          <a:xfrm>
            <a:off x="13709181" y="21631702"/>
            <a:ext cx="12813025" cy="18185699"/>
          </a:xfrm>
          <a:prstGeom prst="roundRect">
            <a:avLst>
              <a:gd name="adj" fmla="val 9893"/>
            </a:avLst>
          </a:prstGeom>
          <a:noFill/>
          <a:ln w="76200">
            <a:solidFill>
              <a:srgbClr val="A51C3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solidFill>
                  <a:schemeClr val="tx1"/>
                </a:solidFill>
                <a:latin typeface="Helvetica" pitchFamily="2" charset="0"/>
              </a:rPr>
              <a:t>Whole-brain activity correlation structure</a:t>
            </a:r>
          </a:p>
          <a:p>
            <a:endParaRPr lang="en-US" sz="2800" dirty="0">
              <a:solidFill>
                <a:schemeClr val="tx1"/>
              </a:solidFill>
              <a:latin typeface="Helvetica" pitchFamily="2" charset="0"/>
            </a:endParaRPr>
          </a:p>
        </p:txBody>
      </p:sp>
      <p:grpSp>
        <p:nvGrpSpPr>
          <p:cNvPr id="71" name="Group 70">
            <a:extLst>
              <a:ext uri="{FF2B5EF4-FFF2-40B4-BE49-F238E27FC236}">
                <a16:creationId xmlns:a16="http://schemas.microsoft.com/office/drawing/2014/main" id="{FD9F8EE9-76CE-72AD-2A94-FADFDA978D8C}"/>
              </a:ext>
            </a:extLst>
          </p:cNvPr>
          <p:cNvGrpSpPr/>
          <p:nvPr/>
        </p:nvGrpSpPr>
        <p:grpSpPr>
          <a:xfrm>
            <a:off x="17284179" y="24221601"/>
            <a:ext cx="5623867" cy="6209660"/>
            <a:chOff x="1100965" y="2218456"/>
            <a:chExt cx="3289953" cy="3632641"/>
          </a:xfrm>
        </p:grpSpPr>
        <p:sp>
          <p:nvSpPr>
            <p:cNvPr id="72" name="TextBox 71">
              <a:extLst>
                <a:ext uri="{FF2B5EF4-FFF2-40B4-BE49-F238E27FC236}">
                  <a16:creationId xmlns:a16="http://schemas.microsoft.com/office/drawing/2014/main" id="{43780902-289A-4F2D-6FB5-2C1562F8ABFB}"/>
                </a:ext>
              </a:extLst>
            </p:cNvPr>
            <p:cNvSpPr txBox="1"/>
            <p:nvPr/>
          </p:nvSpPr>
          <p:spPr>
            <a:xfrm>
              <a:off x="2091499" y="5512543"/>
              <a:ext cx="958917" cy="338554"/>
            </a:xfrm>
            <a:prstGeom prst="rect">
              <a:avLst/>
            </a:prstGeom>
            <a:noFill/>
          </p:spPr>
          <p:txBody>
            <a:bodyPr wrap="none" rtlCol="0">
              <a:spAutoFit/>
            </a:bodyPr>
            <a:lstStyle/>
            <a:p>
              <a:r>
                <a:rPr lang="en-US" sz="1600" dirty="0">
                  <a:latin typeface="Helvetica" pitchFamily="2" charset="0"/>
                </a:rPr>
                <a:t>Neurons</a:t>
              </a:r>
            </a:p>
          </p:txBody>
        </p:sp>
        <p:sp>
          <p:nvSpPr>
            <p:cNvPr id="73" name="TextBox 72">
              <a:extLst>
                <a:ext uri="{FF2B5EF4-FFF2-40B4-BE49-F238E27FC236}">
                  <a16:creationId xmlns:a16="http://schemas.microsoft.com/office/drawing/2014/main" id="{57D067CD-F324-FB91-B635-AC498D1EF70D}"/>
                </a:ext>
              </a:extLst>
            </p:cNvPr>
            <p:cNvSpPr txBox="1"/>
            <p:nvPr/>
          </p:nvSpPr>
          <p:spPr>
            <a:xfrm rot="5400000">
              <a:off x="3742182" y="4007451"/>
              <a:ext cx="958917" cy="338554"/>
            </a:xfrm>
            <a:prstGeom prst="rect">
              <a:avLst/>
            </a:prstGeom>
            <a:noFill/>
          </p:spPr>
          <p:txBody>
            <a:bodyPr wrap="none" rtlCol="0">
              <a:spAutoFit/>
            </a:bodyPr>
            <a:lstStyle/>
            <a:p>
              <a:r>
                <a:rPr lang="en-US" sz="1600" dirty="0">
                  <a:latin typeface="Helvetica" pitchFamily="2" charset="0"/>
                </a:rPr>
                <a:t>Neurons</a:t>
              </a:r>
            </a:p>
          </p:txBody>
        </p:sp>
        <p:pic>
          <p:nvPicPr>
            <p:cNvPr id="74" name="Picture 73" descr="A red and blue squares with black lines&#10;&#10;Description automatically generated">
              <a:extLst>
                <a:ext uri="{FF2B5EF4-FFF2-40B4-BE49-F238E27FC236}">
                  <a16:creationId xmlns:a16="http://schemas.microsoft.com/office/drawing/2014/main" id="{93AF7AB7-FADA-A8AE-71A6-684F527119BF}"/>
                </a:ext>
              </a:extLst>
            </p:cNvPr>
            <p:cNvPicPr>
              <a:picLocks noChangeAspect="1"/>
            </p:cNvPicPr>
            <p:nvPr/>
          </p:nvPicPr>
          <p:blipFill rotWithShape="1">
            <a:blip r:embed="rId7"/>
            <a:srcRect r="11267" b="9953"/>
            <a:stretch/>
          </p:blipFill>
          <p:spPr>
            <a:xfrm>
              <a:off x="1100965" y="2218456"/>
              <a:ext cx="3059220" cy="3169471"/>
            </a:xfrm>
            <a:prstGeom prst="rect">
              <a:avLst/>
            </a:prstGeom>
          </p:spPr>
        </p:pic>
      </p:grpSp>
      <p:pic>
        <p:nvPicPr>
          <p:cNvPr id="48" name="Picture 47" descr="A graph with blue and white squares&#10;&#10;Description automatically generated with medium confidence">
            <a:extLst>
              <a:ext uri="{FF2B5EF4-FFF2-40B4-BE49-F238E27FC236}">
                <a16:creationId xmlns:a16="http://schemas.microsoft.com/office/drawing/2014/main" id="{6E0C43A4-6678-FE31-7D51-747A43637458}"/>
              </a:ext>
            </a:extLst>
          </p:cNvPr>
          <p:cNvPicPr>
            <a:picLocks noChangeAspect="1"/>
          </p:cNvPicPr>
          <p:nvPr/>
        </p:nvPicPr>
        <p:blipFill rotWithShape="1">
          <a:blip r:embed="rId8"/>
          <a:srcRect t="9383"/>
          <a:stretch/>
        </p:blipFill>
        <p:spPr>
          <a:xfrm>
            <a:off x="15045803" y="33789421"/>
            <a:ext cx="5401497" cy="4894688"/>
          </a:xfrm>
          <a:prstGeom prst="rect">
            <a:avLst/>
          </a:prstGeom>
        </p:spPr>
      </p:pic>
      <p:pic>
        <p:nvPicPr>
          <p:cNvPr id="55" name="Picture 54" descr="A comparison of a number of data&#10;&#10;Description automatically generated with medium confidence">
            <a:extLst>
              <a:ext uri="{FF2B5EF4-FFF2-40B4-BE49-F238E27FC236}">
                <a16:creationId xmlns:a16="http://schemas.microsoft.com/office/drawing/2014/main" id="{9C8A7929-452A-D7D6-0CE4-1A1A05553B87}"/>
              </a:ext>
            </a:extLst>
          </p:cNvPr>
          <p:cNvPicPr>
            <a:picLocks noChangeAspect="1"/>
          </p:cNvPicPr>
          <p:nvPr/>
        </p:nvPicPr>
        <p:blipFill rotWithShape="1">
          <a:blip r:embed="rId9"/>
          <a:srcRect r="47149"/>
          <a:stretch/>
        </p:blipFill>
        <p:spPr>
          <a:xfrm>
            <a:off x="21017202" y="32220620"/>
            <a:ext cx="4018361" cy="3801530"/>
          </a:xfrm>
          <a:prstGeom prst="rect">
            <a:avLst/>
          </a:prstGeom>
        </p:spPr>
      </p:pic>
      <p:sp>
        <p:nvSpPr>
          <p:cNvPr id="40" name="Rounded Rectangle 39">
            <a:extLst>
              <a:ext uri="{FF2B5EF4-FFF2-40B4-BE49-F238E27FC236}">
                <a16:creationId xmlns:a16="http://schemas.microsoft.com/office/drawing/2014/main" id="{841ECD10-C698-F4A3-77A3-240AC360681C}"/>
              </a:ext>
            </a:extLst>
          </p:cNvPr>
          <p:cNvSpPr/>
          <p:nvPr/>
        </p:nvSpPr>
        <p:spPr>
          <a:xfrm>
            <a:off x="13689601" y="8696670"/>
            <a:ext cx="12813025" cy="12479555"/>
          </a:xfrm>
          <a:prstGeom prst="roundRect">
            <a:avLst>
              <a:gd name="adj" fmla="val 9893"/>
            </a:avLst>
          </a:prstGeom>
          <a:noFill/>
          <a:ln w="76200">
            <a:solidFill>
              <a:srgbClr val="A51C3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solidFill>
                  <a:schemeClr val="tx1"/>
                </a:solidFill>
                <a:latin typeface="Helvetica" pitchFamily="2" charset="0"/>
              </a:rPr>
              <a:t>Whole-brain activity and behavior</a:t>
            </a:r>
          </a:p>
          <a:p>
            <a:endParaRPr lang="en-US" sz="2800" dirty="0">
              <a:solidFill>
                <a:schemeClr val="tx1"/>
              </a:solidFill>
              <a:latin typeface="Helvetica" pitchFamily="2" charset="0"/>
            </a:endParaRPr>
          </a:p>
        </p:txBody>
      </p:sp>
      <p:grpSp>
        <p:nvGrpSpPr>
          <p:cNvPr id="121" name="Group 120">
            <a:extLst>
              <a:ext uri="{FF2B5EF4-FFF2-40B4-BE49-F238E27FC236}">
                <a16:creationId xmlns:a16="http://schemas.microsoft.com/office/drawing/2014/main" id="{7FCD24B5-CBDD-E2A4-B379-B84565C976D3}"/>
              </a:ext>
            </a:extLst>
          </p:cNvPr>
          <p:cNvGrpSpPr/>
          <p:nvPr/>
        </p:nvGrpSpPr>
        <p:grpSpPr>
          <a:xfrm>
            <a:off x="14322713" y="10640488"/>
            <a:ext cx="11908492" cy="10043275"/>
            <a:chOff x="689487" y="22099593"/>
            <a:chExt cx="11908492" cy="10043275"/>
          </a:xfrm>
        </p:grpSpPr>
        <p:pic>
          <p:nvPicPr>
            <p:cNvPr id="84" name="Picture 83" descr="A green and blue grid&#10;&#10;Description automatically generated">
              <a:extLst>
                <a:ext uri="{FF2B5EF4-FFF2-40B4-BE49-F238E27FC236}">
                  <a16:creationId xmlns:a16="http://schemas.microsoft.com/office/drawing/2014/main" id="{F965B509-E4B3-CDE5-88F5-3B3BC57DB3F5}"/>
                </a:ext>
              </a:extLst>
            </p:cNvPr>
            <p:cNvPicPr>
              <a:picLocks noChangeAspect="1"/>
            </p:cNvPicPr>
            <p:nvPr/>
          </p:nvPicPr>
          <p:blipFill rotWithShape="1">
            <a:blip r:embed="rId10"/>
            <a:srcRect t="8098"/>
            <a:stretch/>
          </p:blipFill>
          <p:spPr>
            <a:xfrm>
              <a:off x="689487" y="22099593"/>
              <a:ext cx="11908492" cy="6566455"/>
            </a:xfrm>
            <a:prstGeom prst="rect">
              <a:avLst/>
            </a:prstGeom>
          </p:spPr>
        </p:pic>
        <p:pic>
          <p:nvPicPr>
            <p:cNvPr id="95" name="Picture 94" descr="A graph of a graph of a graph&#10;&#10;Description automatically generated with medium confidence">
              <a:extLst>
                <a:ext uri="{FF2B5EF4-FFF2-40B4-BE49-F238E27FC236}">
                  <a16:creationId xmlns:a16="http://schemas.microsoft.com/office/drawing/2014/main" id="{21BC87F3-5B19-C4CD-6D84-70577FC0DDD3}"/>
                </a:ext>
              </a:extLst>
            </p:cNvPr>
            <p:cNvPicPr>
              <a:picLocks noChangeAspect="1"/>
            </p:cNvPicPr>
            <p:nvPr/>
          </p:nvPicPr>
          <p:blipFill rotWithShape="1">
            <a:blip r:embed="rId11"/>
            <a:srcRect t="2661"/>
            <a:stretch/>
          </p:blipFill>
          <p:spPr>
            <a:xfrm>
              <a:off x="1993417" y="27959549"/>
              <a:ext cx="8595360" cy="4183319"/>
            </a:xfrm>
            <a:prstGeom prst="rect">
              <a:avLst/>
            </a:prstGeom>
          </p:spPr>
        </p:pic>
        <p:pic>
          <p:nvPicPr>
            <p:cNvPr id="97" name="Picture 96">
              <a:extLst>
                <a:ext uri="{FF2B5EF4-FFF2-40B4-BE49-F238E27FC236}">
                  <a16:creationId xmlns:a16="http://schemas.microsoft.com/office/drawing/2014/main" id="{67CD0568-C115-1FE8-F1E4-72065767134E}"/>
                </a:ext>
              </a:extLst>
            </p:cNvPr>
            <p:cNvPicPr>
              <a:picLocks noChangeAspect="1"/>
            </p:cNvPicPr>
            <p:nvPr/>
          </p:nvPicPr>
          <p:blipFill rotWithShape="1">
            <a:blip r:embed="rId12"/>
            <a:srcRect l="12285" t="-16102" r="9730" b="-1"/>
            <a:stretch/>
          </p:blipFill>
          <p:spPr>
            <a:xfrm>
              <a:off x="2682161" y="27712705"/>
              <a:ext cx="7746629" cy="336386"/>
            </a:xfrm>
            <a:prstGeom prst="rect">
              <a:avLst/>
            </a:prstGeom>
          </p:spPr>
        </p:pic>
        <p:sp>
          <p:nvSpPr>
            <p:cNvPr id="98" name="Rectangle 97">
              <a:extLst>
                <a:ext uri="{FF2B5EF4-FFF2-40B4-BE49-F238E27FC236}">
                  <a16:creationId xmlns:a16="http://schemas.microsoft.com/office/drawing/2014/main" id="{E39935D0-B209-6B1A-9684-511A7B1F34FB}"/>
                </a:ext>
              </a:extLst>
            </p:cNvPr>
            <p:cNvSpPr/>
            <p:nvPr/>
          </p:nvSpPr>
          <p:spPr>
            <a:xfrm>
              <a:off x="10901541" y="28066616"/>
              <a:ext cx="254800" cy="188195"/>
            </a:xfrm>
            <a:prstGeom prst="rect">
              <a:avLst/>
            </a:prstGeom>
            <a:solidFill>
              <a:srgbClr val="5470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AC973F7C-C05B-195B-FE5D-08ED4DDFB8AA}"/>
                </a:ext>
              </a:extLst>
            </p:cNvPr>
            <p:cNvSpPr/>
            <p:nvPr/>
          </p:nvSpPr>
          <p:spPr>
            <a:xfrm>
              <a:off x="10901541" y="28366332"/>
              <a:ext cx="254800" cy="188195"/>
            </a:xfrm>
            <a:prstGeom prst="rect">
              <a:avLst/>
            </a:prstGeom>
            <a:solidFill>
              <a:srgbClr val="D149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619BECC3-3775-611B-E7EE-E64D3C45697F}"/>
                </a:ext>
              </a:extLst>
            </p:cNvPr>
            <p:cNvSpPr txBox="1"/>
            <p:nvPr/>
          </p:nvSpPr>
          <p:spPr>
            <a:xfrm>
              <a:off x="11175792" y="27976967"/>
              <a:ext cx="1031051" cy="369332"/>
            </a:xfrm>
            <a:prstGeom prst="rect">
              <a:avLst/>
            </a:prstGeom>
            <a:noFill/>
          </p:spPr>
          <p:txBody>
            <a:bodyPr wrap="none" rtlCol="0">
              <a:spAutoFit/>
            </a:bodyPr>
            <a:lstStyle/>
            <a:p>
              <a:r>
                <a:rPr lang="en-US" dirty="0">
                  <a:latin typeface="Helvetica" pitchFamily="2" charset="0"/>
                </a:rPr>
                <a:t>Forward</a:t>
              </a:r>
            </a:p>
          </p:txBody>
        </p:sp>
        <p:sp>
          <p:nvSpPr>
            <p:cNvPr id="116" name="TextBox 115">
              <a:extLst>
                <a:ext uri="{FF2B5EF4-FFF2-40B4-BE49-F238E27FC236}">
                  <a16:creationId xmlns:a16="http://schemas.microsoft.com/office/drawing/2014/main" id="{A13722A7-32D7-77C3-2834-B5E70B45F557}"/>
                </a:ext>
              </a:extLst>
            </p:cNvPr>
            <p:cNvSpPr txBox="1"/>
            <p:nvPr/>
          </p:nvSpPr>
          <p:spPr>
            <a:xfrm>
              <a:off x="11180245" y="28277827"/>
              <a:ext cx="1197764" cy="369332"/>
            </a:xfrm>
            <a:prstGeom prst="rect">
              <a:avLst/>
            </a:prstGeom>
            <a:noFill/>
          </p:spPr>
          <p:txBody>
            <a:bodyPr wrap="none" rtlCol="0">
              <a:spAutoFit/>
            </a:bodyPr>
            <a:lstStyle/>
            <a:p>
              <a:r>
                <a:rPr lang="en-US" dirty="0">
                  <a:latin typeface="Helvetica" pitchFamily="2" charset="0"/>
                </a:rPr>
                <a:t>Backward</a:t>
              </a:r>
            </a:p>
          </p:txBody>
        </p:sp>
      </p:grpSp>
      <p:grpSp>
        <p:nvGrpSpPr>
          <p:cNvPr id="2" name="Group 1">
            <a:extLst>
              <a:ext uri="{FF2B5EF4-FFF2-40B4-BE49-F238E27FC236}">
                <a16:creationId xmlns:a16="http://schemas.microsoft.com/office/drawing/2014/main" id="{4C07334A-0F98-D4FF-1D80-816A441AF370}"/>
              </a:ext>
            </a:extLst>
          </p:cNvPr>
          <p:cNvGrpSpPr/>
          <p:nvPr/>
        </p:nvGrpSpPr>
        <p:grpSpPr>
          <a:xfrm>
            <a:off x="26888030" y="8541493"/>
            <a:ext cx="12809797" cy="9728602"/>
            <a:chOff x="13594032" y="17866403"/>
            <a:chExt cx="12809797" cy="9728602"/>
          </a:xfrm>
        </p:grpSpPr>
        <p:pic>
          <p:nvPicPr>
            <p:cNvPr id="23" name="Picture 22" descr="A graph of a number of numbers and a graph&#10;&#10;Description automatically generated with medium confidence">
              <a:extLst>
                <a:ext uri="{FF2B5EF4-FFF2-40B4-BE49-F238E27FC236}">
                  <a16:creationId xmlns:a16="http://schemas.microsoft.com/office/drawing/2014/main" id="{475F819D-7B92-AF72-43D6-48E450985F05}"/>
                </a:ext>
              </a:extLst>
            </p:cNvPr>
            <p:cNvPicPr>
              <a:picLocks noChangeAspect="1"/>
            </p:cNvPicPr>
            <p:nvPr/>
          </p:nvPicPr>
          <p:blipFill>
            <a:blip r:embed="rId13"/>
            <a:stretch>
              <a:fillRect/>
            </a:stretch>
          </p:blipFill>
          <p:spPr>
            <a:xfrm>
              <a:off x="14491215" y="24028957"/>
              <a:ext cx="4117485" cy="3088114"/>
            </a:xfrm>
            <a:prstGeom prst="rect">
              <a:avLst/>
            </a:prstGeom>
          </p:spPr>
        </p:pic>
        <p:pic>
          <p:nvPicPr>
            <p:cNvPr id="26" name="Picture 25" descr="A graph of a body angle and body angle&#10;&#10;Description automatically generated">
              <a:extLst>
                <a:ext uri="{FF2B5EF4-FFF2-40B4-BE49-F238E27FC236}">
                  <a16:creationId xmlns:a16="http://schemas.microsoft.com/office/drawing/2014/main" id="{7B544FF1-FA40-3A83-DDFA-A692EC5D5571}"/>
                </a:ext>
              </a:extLst>
            </p:cNvPr>
            <p:cNvPicPr>
              <a:picLocks noChangeAspect="1"/>
            </p:cNvPicPr>
            <p:nvPr/>
          </p:nvPicPr>
          <p:blipFill rotWithShape="1">
            <a:blip r:embed="rId14"/>
            <a:srcRect l="49668" t="16120"/>
            <a:stretch/>
          </p:blipFill>
          <p:spPr>
            <a:xfrm>
              <a:off x="18809930" y="24301406"/>
              <a:ext cx="3370384" cy="2808425"/>
            </a:xfrm>
            <a:prstGeom prst="rect">
              <a:avLst/>
            </a:prstGeom>
          </p:spPr>
        </p:pic>
        <p:sp>
          <p:nvSpPr>
            <p:cNvPr id="27" name="TextBox 26">
              <a:extLst>
                <a:ext uri="{FF2B5EF4-FFF2-40B4-BE49-F238E27FC236}">
                  <a16:creationId xmlns:a16="http://schemas.microsoft.com/office/drawing/2014/main" id="{2F8078F6-B1CB-A688-EFCC-53450B7757EC}"/>
                </a:ext>
              </a:extLst>
            </p:cNvPr>
            <p:cNvSpPr txBox="1"/>
            <p:nvPr/>
          </p:nvSpPr>
          <p:spPr>
            <a:xfrm>
              <a:off x="18816626" y="23312693"/>
              <a:ext cx="3959553" cy="830997"/>
            </a:xfrm>
            <a:prstGeom prst="rect">
              <a:avLst/>
            </a:prstGeom>
            <a:noFill/>
          </p:spPr>
          <p:txBody>
            <a:bodyPr wrap="square" rtlCol="0">
              <a:spAutoFit/>
            </a:bodyPr>
            <a:lstStyle/>
            <a:p>
              <a:pPr algn="ctr"/>
              <a:r>
                <a:rPr lang="en-US" sz="2400" dirty="0">
                  <a:latin typeface="Helvetica" pitchFamily="2" charset="0"/>
                </a:rPr>
                <a:t>heading with respect to odor distribution</a:t>
              </a:r>
            </a:p>
          </p:txBody>
        </p:sp>
        <p:sp>
          <p:nvSpPr>
            <p:cNvPr id="39" name="Rounded Rectangle 38">
              <a:extLst>
                <a:ext uri="{FF2B5EF4-FFF2-40B4-BE49-F238E27FC236}">
                  <a16:creationId xmlns:a16="http://schemas.microsoft.com/office/drawing/2014/main" id="{66F4FADE-509C-D7BC-CC6F-2D7587C63F69}"/>
                </a:ext>
              </a:extLst>
            </p:cNvPr>
            <p:cNvSpPr/>
            <p:nvPr/>
          </p:nvSpPr>
          <p:spPr>
            <a:xfrm>
              <a:off x="13594032" y="17866403"/>
              <a:ext cx="12809797" cy="9728602"/>
            </a:xfrm>
            <a:prstGeom prst="roundRect">
              <a:avLst>
                <a:gd name="adj" fmla="val 9893"/>
              </a:avLst>
            </a:prstGeom>
            <a:noFill/>
            <a:ln w="76200">
              <a:solidFill>
                <a:srgbClr val="A51C3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solidFill>
                    <a:schemeClr val="tx1"/>
                  </a:solidFill>
                  <a:latin typeface="Helvetica" pitchFamily="2" charset="0"/>
                </a:rPr>
                <a:t>Navigation strategies</a:t>
              </a:r>
            </a:p>
            <a:p>
              <a:endParaRPr lang="en-US" sz="2800" dirty="0">
                <a:solidFill>
                  <a:schemeClr val="tx1"/>
                </a:solidFill>
                <a:latin typeface="Helvetica" pitchFamily="2" charset="0"/>
              </a:endParaRPr>
            </a:p>
          </p:txBody>
        </p:sp>
        <p:sp>
          <p:nvSpPr>
            <p:cNvPr id="85" name="TextBox 84">
              <a:extLst>
                <a:ext uri="{FF2B5EF4-FFF2-40B4-BE49-F238E27FC236}">
                  <a16:creationId xmlns:a16="http://schemas.microsoft.com/office/drawing/2014/main" id="{6300DB3F-1647-5EFC-FAB1-DD1CBA77A41D}"/>
                </a:ext>
              </a:extLst>
            </p:cNvPr>
            <p:cNvSpPr txBox="1"/>
            <p:nvPr/>
          </p:nvSpPr>
          <p:spPr>
            <a:xfrm>
              <a:off x="14682887" y="19334157"/>
              <a:ext cx="5733977" cy="2862322"/>
            </a:xfrm>
            <a:prstGeom prst="rect">
              <a:avLst/>
            </a:prstGeom>
            <a:noFill/>
          </p:spPr>
          <p:txBody>
            <a:bodyPr wrap="square" rtlCol="0">
              <a:spAutoFit/>
            </a:bodyPr>
            <a:lstStyle/>
            <a:p>
              <a:r>
                <a:rPr lang="en-US" sz="3600" dirty="0">
                  <a:latin typeface="Helvetica" pitchFamily="2" charset="0"/>
                </a:rPr>
                <a:t>Worms navigate towards the odorant by combining directed curving up the gradient with occasional pirouette reorientations.</a:t>
              </a:r>
            </a:p>
          </p:txBody>
        </p:sp>
        <p:grpSp>
          <p:nvGrpSpPr>
            <p:cNvPr id="89" name="Group 88">
              <a:extLst>
                <a:ext uri="{FF2B5EF4-FFF2-40B4-BE49-F238E27FC236}">
                  <a16:creationId xmlns:a16="http://schemas.microsoft.com/office/drawing/2014/main" id="{C6AACC4D-B40D-E639-BD99-BD0C22D65154}"/>
                </a:ext>
              </a:extLst>
            </p:cNvPr>
            <p:cNvGrpSpPr/>
            <p:nvPr/>
          </p:nvGrpSpPr>
          <p:grpSpPr>
            <a:xfrm>
              <a:off x="20740672" y="18963068"/>
              <a:ext cx="4193456" cy="3995763"/>
              <a:chOff x="20740672" y="18996934"/>
              <a:chExt cx="4193456" cy="3995763"/>
            </a:xfrm>
          </p:grpSpPr>
          <p:pic>
            <p:nvPicPr>
              <p:cNvPr id="4" name="Picture 3" descr="A graph of a graph showing a variety of lines&#10;&#10;Description automatically generated with medium confidence">
                <a:extLst>
                  <a:ext uri="{FF2B5EF4-FFF2-40B4-BE49-F238E27FC236}">
                    <a16:creationId xmlns:a16="http://schemas.microsoft.com/office/drawing/2014/main" id="{A164623D-54E2-FDED-C623-C18C398F0849}"/>
                  </a:ext>
                </a:extLst>
              </p:cNvPr>
              <p:cNvPicPr>
                <a:picLocks noChangeAspect="1"/>
              </p:cNvPicPr>
              <p:nvPr/>
            </p:nvPicPr>
            <p:blipFill rotWithShape="1">
              <a:blip r:embed="rId15"/>
              <a:srcRect l="9271" t="7086" r="17595"/>
              <a:stretch/>
            </p:blipFill>
            <p:spPr>
              <a:xfrm>
                <a:off x="20740672" y="18996934"/>
                <a:ext cx="4193456" cy="3995763"/>
              </a:xfrm>
              <a:prstGeom prst="rect">
                <a:avLst/>
              </a:prstGeom>
            </p:spPr>
          </p:pic>
          <p:sp>
            <p:nvSpPr>
              <p:cNvPr id="86" name="TextBox 85">
                <a:extLst>
                  <a:ext uri="{FF2B5EF4-FFF2-40B4-BE49-F238E27FC236}">
                    <a16:creationId xmlns:a16="http://schemas.microsoft.com/office/drawing/2014/main" id="{E90C08BB-56EA-AAF4-893E-A3BE7A70349D}"/>
                  </a:ext>
                </a:extLst>
              </p:cNvPr>
              <p:cNvSpPr txBox="1"/>
              <p:nvPr/>
            </p:nvSpPr>
            <p:spPr>
              <a:xfrm>
                <a:off x="22964488" y="19205706"/>
                <a:ext cx="858896" cy="369332"/>
              </a:xfrm>
              <a:prstGeom prst="rect">
                <a:avLst/>
              </a:prstGeom>
              <a:noFill/>
            </p:spPr>
            <p:txBody>
              <a:bodyPr wrap="square" rtlCol="0">
                <a:spAutoFit/>
              </a:bodyPr>
              <a:lstStyle/>
              <a:p>
                <a:r>
                  <a:rPr lang="en-US" dirty="0">
                    <a:latin typeface="Helvetica" pitchFamily="2" charset="0"/>
                  </a:rPr>
                  <a:t>start</a:t>
                </a:r>
              </a:p>
            </p:txBody>
          </p:sp>
          <p:sp>
            <p:nvSpPr>
              <p:cNvPr id="87" name="TextBox 86">
                <a:extLst>
                  <a:ext uri="{FF2B5EF4-FFF2-40B4-BE49-F238E27FC236}">
                    <a16:creationId xmlns:a16="http://schemas.microsoft.com/office/drawing/2014/main" id="{C92AA33D-651F-27DB-151D-D2D95A175D6F}"/>
                  </a:ext>
                </a:extLst>
              </p:cNvPr>
              <p:cNvSpPr txBox="1"/>
              <p:nvPr/>
            </p:nvSpPr>
            <p:spPr>
              <a:xfrm>
                <a:off x="22526279" y="22194062"/>
                <a:ext cx="858896" cy="369332"/>
              </a:xfrm>
              <a:prstGeom prst="rect">
                <a:avLst/>
              </a:prstGeom>
              <a:noFill/>
            </p:spPr>
            <p:txBody>
              <a:bodyPr wrap="square" rtlCol="0">
                <a:spAutoFit/>
              </a:bodyPr>
              <a:lstStyle/>
              <a:p>
                <a:r>
                  <a:rPr lang="en-US" dirty="0">
                    <a:latin typeface="Helvetica" pitchFamily="2" charset="0"/>
                  </a:rPr>
                  <a:t>end</a:t>
                </a:r>
              </a:p>
            </p:txBody>
          </p:sp>
        </p:grpSp>
        <p:sp>
          <p:nvSpPr>
            <p:cNvPr id="88" name="TextBox 87">
              <a:extLst>
                <a:ext uri="{FF2B5EF4-FFF2-40B4-BE49-F238E27FC236}">
                  <a16:creationId xmlns:a16="http://schemas.microsoft.com/office/drawing/2014/main" id="{AB87CBE1-E3C4-D8D7-8619-8BE6BE56BF6C}"/>
                </a:ext>
              </a:extLst>
            </p:cNvPr>
            <p:cNvSpPr txBox="1"/>
            <p:nvPr/>
          </p:nvSpPr>
          <p:spPr>
            <a:xfrm>
              <a:off x="14670861" y="23312693"/>
              <a:ext cx="4212969" cy="830997"/>
            </a:xfrm>
            <a:prstGeom prst="rect">
              <a:avLst/>
            </a:prstGeom>
            <a:noFill/>
          </p:spPr>
          <p:txBody>
            <a:bodyPr wrap="square" rtlCol="0">
              <a:spAutoFit/>
            </a:bodyPr>
            <a:lstStyle/>
            <a:p>
              <a:r>
                <a:rPr lang="en-US" sz="2400" dirty="0">
                  <a:latin typeface="Helvetica" pitchFamily="2" charset="0"/>
                </a:rPr>
                <a:t>worms are more likely to turn when going down gradient</a:t>
              </a:r>
            </a:p>
          </p:txBody>
        </p:sp>
        <p:sp>
          <p:nvSpPr>
            <p:cNvPr id="90" name="TextBox 89">
              <a:extLst>
                <a:ext uri="{FF2B5EF4-FFF2-40B4-BE49-F238E27FC236}">
                  <a16:creationId xmlns:a16="http://schemas.microsoft.com/office/drawing/2014/main" id="{9B613406-D75B-AA11-49E7-11A3353145B6}"/>
                </a:ext>
              </a:extLst>
            </p:cNvPr>
            <p:cNvSpPr txBox="1"/>
            <p:nvPr/>
          </p:nvSpPr>
          <p:spPr>
            <a:xfrm>
              <a:off x="22984544" y="23312693"/>
              <a:ext cx="2840939" cy="830997"/>
            </a:xfrm>
            <a:prstGeom prst="rect">
              <a:avLst/>
            </a:prstGeom>
            <a:noFill/>
          </p:spPr>
          <p:txBody>
            <a:bodyPr wrap="square" rtlCol="0">
              <a:spAutoFit/>
            </a:bodyPr>
            <a:lstStyle/>
            <a:p>
              <a:pPr algn="ctr"/>
              <a:r>
                <a:rPr lang="en-US" sz="2400" dirty="0">
                  <a:latin typeface="Helvetica" pitchFamily="2" charset="0"/>
                </a:rPr>
                <a:t>speed distribution along the track</a:t>
              </a:r>
            </a:p>
          </p:txBody>
        </p:sp>
        <p:pic>
          <p:nvPicPr>
            <p:cNvPr id="125" name="Picture 124" descr="A comparison of a normalized and a normalized and a normalized and a normalized and a normalized and a normalized and a normalized and a normalized and a normalized and&#10;&#10;Description automatically generated">
              <a:extLst>
                <a:ext uri="{FF2B5EF4-FFF2-40B4-BE49-F238E27FC236}">
                  <a16:creationId xmlns:a16="http://schemas.microsoft.com/office/drawing/2014/main" id="{FD2D1437-828A-3018-69F8-188D3F38A801}"/>
                </a:ext>
              </a:extLst>
            </p:cNvPr>
            <p:cNvPicPr>
              <a:picLocks noChangeAspect="1"/>
            </p:cNvPicPr>
            <p:nvPr/>
          </p:nvPicPr>
          <p:blipFill rotWithShape="1">
            <a:blip r:embed="rId16"/>
            <a:srcRect l="25351" t="12722" r="50607"/>
            <a:stretch/>
          </p:blipFill>
          <p:spPr>
            <a:xfrm>
              <a:off x="22368628" y="24301407"/>
              <a:ext cx="3721480" cy="2701914"/>
            </a:xfrm>
            <a:prstGeom prst="rect">
              <a:avLst/>
            </a:prstGeom>
          </p:spPr>
        </p:pic>
      </p:grpSp>
      <p:sp>
        <p:nvSpPr>
          <p:cNvPr id="10" name="Rounded Rectangle 9">
            <a:extLst>
              <a:ext uri="{FF2B5EF4-FFF2-40B4-BE49-F238E27FC236}">
                <a16:creationId xmlns:a16="http://schemas.microsoft.com/office/drawing/2014/main" id="{25228DC6-335A-78E4-4ADB-3202FB3EC6FE}"/>
              </a:ext>
            </a:extLst>
          </p:cNvPr>
          <p:cNvSpPr/>
          <p:nvPr/>
        </p:nvSpPr>
        <p:spPr>
          <a:xfrm>
            <a:off x="371779" y="18070295"/>
            <a:ext cx="12813024" cy="19168040"/>
          </a:xfrm>
          <a:prstGeom prst="roundRect">
            <a:avLst>
              <a:gd name="adj" fmla="val 9893"/>
            </a:avLst>
          </a:prstGeom>
          <a:noFill/>
          <a:ln w="76200">
            <a:solidFill>
              <a:srgbClr val="A51C3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solidFill>
                  <a:schemeClr val="tx1"/>
                </a:solidFill>
                <a:latin typeface="Helvetica" pitchFamily="2" charset="0"/>
              </a:rPr>
              <a:t>Background and methods</a:t>
            </a:r>
          </a:p>
          <a:p>
            <a:endParaRPr lang="en-US" sz="2800" dirty="0">
              <a:solidFill>
                <a:schemeClr val="tx1"/>
              </a:solidFill>
              <a:latin typeface="Helvetica" pitchFamily="2" charset="0"/>
            </a:endParaRPr>
          </a:p>
        </p:txBody>
      </p:sp>
      <p:grpSp>
        <p:nvGrpSpPr>
          <p:cNvPr id="11" name="Group 10">
            <a:extLst>
              <a:ext uri="{FF2B5EF4-FFF2-40B4-BE49-F238E27FC236}">
                <a16:creationId xmlns:a16="http://schemas.microsoft.com/office/drawing/2014/main" id="{89A239A0-FF08-7654-61D2-26BCAC2FC0D7}"/>
              </a:ext>
            </a:extLst>
          </p:cNvPr>
          <p:cNvGrpSpPr/>
          <p:nvPr/>
        </p:nvGrpSpPr>
        <p:grpSpPr>
          <a:xfrm>
            <a:off x="1450234" y="27984039"/>
            <a:ext cx="5092036" cy="3426799"/>
            <a:chOff x="697936" y="44251128"/>
            <a:chExt cx="3851910" cy="2592228"/>
          </a:xfrm>
        </p:grpSpPr>
        <p:sp>
          <p:nvSpPr>
            <p:cNvPr id="12" name="Oval 11">
              <a:extLst>
                <a:ext uri="{FF2B5EF4-FFF2-40B4-BE49-F238E27FC236}">
                  <a16:creationId xmlns:a16="http://schemas.microsoft.com/office/drawing/2014/main" id="{F7768E91-197A-110D-23D8-A087439E30E9}"/>
                </a:ext>
              </a:extLst>
            </p:cNvPr>
            <p:cNvSpPr/>
            <p:nvPr/>
          </p:nvSpPr>
          <p:spPr>
            <a:xfrm>
              <a:off x="1957619" y="44251128"/>
              <a:ext cx="2592227" cy="2592228"/>
            </a:xfrm>
            <a:prstGeom prst="ellipse">
              <a:avLst/>
            </a:prstGeom>
            <a:gradFill flip="none" rotWithShape="1">
              <a:gsLst>
                <a:gs pos="0">
                  <a:srgbClr val="FF0000"/>
                </a:gs>
                <a:gs pos="100000">
                  <a:schemeClr val="bg1"/>
                </a:gs>
              </a:gsLst>
              <a:path path="circle">
                <a:fillToRect l="50000" t="50000" r="50000" b="50000"/>
              </a:path>
              <a:tileRect/>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4ADB829C-F899-935D-7652-FB5EAD1DF596}"/>
                    </a:ext>
                  </a:extLst>
                </p14:cNvPr>
                <p14:cNvContentPartPr/>
                <p14:nvPr/>
              </p14:nvContentPartPr>
              <p14:xfrm>
                <a:off x="3221288" y="45927248"/>
                <a:ext cx="64887" cy="78043"/>
              </p14:xfrm>
            </p:contentPart>
          </mc:Choice>
          <mc:Fallback xmlns="">
            <p:pic>
              <p:nvPicPr>
                <p:cNvPr id="79" name="Ink 78">
                  <a:extLst>
                    <a:ext uri="{FF2B5EF4-FFF2-40B4-BE49-F238E27FC236}">
                      <a16:creationId xmlns:a16="http://schemas.microsoft.com/office/drawing/2014/main" id="{5812AF05-64CC-8FED-D816-E3E4D6D54D66}"/>
                    </a:ext>
                  </a:extLst>
                </p:cNvPr>
                <p:cNvPicPr/>
                <p:nvPr/>
              </p:nvPicPr>
              <p:blipFill>
                <a:blip r:embed="rId18"/>
                <a:stretch>
                  <a:fillRect/>
                </a:stretch>
              </p:blipFill>
              <p:spPr>
                <a:xfrm>
                  <a:off x="3214472" y="45920450"/>
                  <a:ext cx="78246" cy="91367"/>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6F868E4B-7D59-C073-4A6C-B74BFE954889}"/>
                    </a:ext>
                  </a:extLst>
                </p14:cNvPr>
                <p14:cNvContentPartPr/>
                <p14:nvPr/>
              </p14:nvContentPartPr>
              <p14:xfrm>
                <a:off x="3525261" y="45866989"/>
                <a:ext cx="33191" cy="87015"/>
              </p14:xfrm>
            </p:contentPart>
          </mc:Choice>
          <mc:Fallback xmlns="">
            <p:pic>
              <p:nvPicPr>
                <p:cNvPr id="80" name="Ink 79">
                  <a:extLst>
                    <a:ext uri="{FF2B5EF4-FFF2-40B4-BE49-F238E27FC236}">
                      <a16:creationId xmlns:a16="http://schemas.microsoft.com/office/drawing/2014/main" id="{5DB3FCFF-6112-6557-935B-1513DB20C20D}"/>
                    </a:ext>
                  </a:extLst>
                </p:cNvPr>
                <p:cNvPicPr/>
                <p:nvPr/>
              </p:nvPicPr>
              <p:blipFill>
                <a:blip r:embed="rId20"/>
                <a:stretch>
                  <a:fillRect/>
                </a:stretch>
              </p:blipFill>
              <p:spPr>
                <a:xfrm>
                  <a:off x="3518403" y="45860191"/>
                  <a:ext cx="46632" cy="100339"/>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2055ED22-8CBE-B27E-5546-CD51E89668D3}"/>
                    </a:ext>
                  </a:extLst>
                </p14:cNvPr>
                <p14:cNvContentPartPr/>
                <p14:nvPr/>
              </p14:nvContentPartPr>
              <p14:xfrm>
                <a:off x="3015518" y="45829440"/>
                <a:ext cx="40666" cy="81333"/>
              </p14:xfrm>
            </p:contentPart>
          </mc:Choice>
          <mc:Fallback xmlns="">
            <p:pic>
              <p:nvPicPr>
                <p:cNvPr id="81" name="Ink 80">
                  <a:extLst>
                    <a:ext uri="{FF2B5EF4-FFF2-40B4-BE49-F238E27FC236}">
                      <a16:creationId xmlns:a16="http://schemas.microsoft.com/office/drawing/2014/main" id="{46B3F5F1-0765-0C22-CAFF-6E86A4401510}"/>
                    </a:ext>
                  </a:extLst>
                </p:cNvPr>
                <p:cNvPicPr/>
                <p:nvPr/>
              </p:nvPicPr>
              <p:blipFill>
                <a:blip r:embed="rId22"/>
                <a:stretch>
                  <a:fillRect/>
                </a:stretch>
              </p:blipFill>
              <p:spPr>
                <a:xfrm>
                  <a:off x="3008740" y="45822617"/>
                  <a:ext cx="53950" cy="94707"/>
                </a:xfrm>
                <a:prstGeom prst="rect">
                  <a:avLst/>
                </a:prstGeom>
              </p:spPr>
            </p:pic>
          </mc:Fallback>
        </mc:AlternateContent>
        <p:grpSp>
          <p:nvGrpSpPr>
            <p:cNvPr id="16" name="Group 15">
              <a:extLst>
                <a:ext uri="{FF2B5EF4-FFF2-40B4-BE49-F238E27FC236}">
                  <a16:creationId xmlns:a16="http://schemas.microsoft.com/office/drawing/2014/main" id="{B644640F-B39F-FE0D-F7DD-230660F1DCFB}"/>
                </a:ext>
              </a:extLst>
            </p:cNvPr>
            <p:cNvGrpSpPr/>
            <p:nvPr/>
          </p:nvGrpSpPr>
          <p:grpSpPr>
            <a:xfrm>
              <a:off x="697936" y="44439361"/>
              <a:ext cx="3200721" cy="2272447"/>
              <a:chOff x="14536111" y="23103294"/>
              <a:chExt cx="2978335" cy="2114556"/>
            </a:xfrm>
          </p:grpSpPr>
          <p:sp>
            <p:nvSpPr>
              <p:cNvPr id="18" name="TextBox 17">
                <a:extLst>
                  <a:ext uri="{FF2B5EF4-FFF2-40B4-BE49-F238E27FC236}">
                    <a16:creationId xmlns:a16="http://schemas.microsoft.com/office/drawing/2014/main" id="{2C2463A7-B3FA-8FE9-90E3-2E94289D389D}"/>
                  </a:ext>
                </a:extLst>
              </p:cNvPr>
              <p:cNvSpPr txBox="1"/>
              <p:nvPr/>
            </p:nvSpPr>
            <p:spPr>
              <a:xfrm>
                <a:off x="16383611" y="24849556"/>
                <a:ext cx="1130835" cy="368294"/>
              </a:xfrm>
              <a:prstGeom prst="rect">
                <a:avLst/>
              </a:prstGeom>
              <a:noFill/>
            </p:spPr>
            <p:txBody>
              <a:bodyPr wrap="none" rtlCol="0">
                <a:spAutoFit/>
              </a:bodyPr>
              <a:lstStyle/>
              <a:p>
                <a:r>
                  <a:rPr lang="en-US" sz="2800" dirty="0">
                    <a:latin typeface="Helvetica" pitchFamily="2" charset="0"/>
                  </a:rPr>
                  <a:t>agar pad</a:t>
                </a:r>
              </a:p>
            </p:txBody>
          </p:sp>
          <p:cxnSp>
            <p:nvCxnSpPr>
              <p:cNvPr id="19" name="Straight Arrow Connector 18">
                <a:extLst>
                  <a:ext uri="{FF2B5EF4-FFF2-40B4-BE49-F238E27FC236}">
                    <a16:creationId xmlns:a16="http://schemas.microsoft.com/office/drawing/2014/main" id="{D6D110A8-A896-7D5B-7FC2-55E6EB144EB2}"/>
                  </a:ext>
                </a:extLst>
              </p:cNvPr>
              <p:cNvCxnSpPr>
                <a:cxnSpLocks/>
                <a:endCxn id="17" idx="1"/>
              </p:cNvCxnSpPr>
              <p:nvPr/>
            </p:nvCxnSpPr>
            <p:spPr>
              <a:xfrm flipV="1">
                <a:off x="15655233" y="24134216"/>
                <a:ext cx="790622" cy="66971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0ACAC34-CC40-8FAE-2684-5344348BC80F}"/>
                  </a:ext>
                </a:extLst>
              </p:cNvPr>
              <p:cNvSpPr txBox="1"/>
              <p:nvPr/>
            </p:nvSpPr>
            <p:spPr>
              <a:xfrm>
                <a:off x="14536111" y="24780705"/>
                <a:ext cx="1378911" cy="368294"/>
              </a:xfrm>
              <a:prstGeom prst="rect">
                <a:avLst/>
              </a:prstGeom>
              <a:noFill/>
            </p:spPr>
            <p:txBody>
              <a:bodyPr wrap="square" rtlCol="0">
                <a:spAutoFit/>
              </a:bodyPr>
              <a:lstStyle/>
              <a:p>
                <a:r>
                  <a:rPr lang="en-US" sz="2800" dirty="0">
                    <a:latin typeface="Helvetica" pitchFamily="2" charset="0"/>
                  </a:rPr>
                  <a:t>coverslip</a:t>
                </a:r>
              </a:p>
            </p:txBody>
          </p:sp>
          <p:cxnSp>
            <p:nvCxnSpPr>
              <p:cNvPr id="21" name="Straight Arrow Connector 20">
                <a:extLst>
                  <a:ext uri="{FF2B5EF4-FFF2-40B4-BE49-F238E27FC236}">
                    <a16:creationId xmlns:a16="http://schemas.microsoft.com/office/drawing/2014/main" id="{CED425E0-6A42-26C1-C1B7-E842530E8878}"/>
                  </a:ext>
                </a:extLst>
              </p:cNvPr>
              <p:cNvCxnSpPr>
                <a:cxnSpLocks/>
              </p:cNvCxnSpPr>
              <p:nvPr/>
            </p:nvCxnSpPr>
            <p:spPr>
              <a:xfrm>
                <a:off x="15592964" y="23404006"/>
                <a:ext cx="1269372" cy="67108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7118805-29A8-882F-17DF-9AB7A80D9478}"/>
                  </a:ext>
                </a:extLst>
              </p:cNvPr>
              <p:cNvSpPr txBox="1"/>
              <p:nvPr/>
            </p:nvSpPr>
            <p:spPr>
              <a:xfrm>
                <a:off x="14706726" y="23103294"/>
                <a:ext cx="1072264" cy="671595"/>
              </a:xfrm>
              <a:prstGeom prst="rect">
                <a:avLst/>
              </a:prstGeom>
              <a:noFill/>
            </p:spPr>
            <p:txBody>
              <a:bodyPr wrap="square" rtlCol="0">
                <a:spAutoFit/>
              </a:bodyPr>
              <a:lstStyle/>
              <a:p>
                <a:pPr algn="ctr"/>
                <a:r>
                  <a:rPr lang="en-US" sz="2800" dirty="0">
                    <a:latin typeface="Helvetica" pitchFamily="2" charset="0"/>
                  </a:rPr>
                  <a:t>odor source</a:t>
                </a:r>
              </a:p>
            </p:txBody>
          </p:sp>
        </p:grpSp>
        <p:sp>
          <p:nvSpPr>
            <p:cNvPr id="17" name="Rectangle 16">
              <a:extLst>
                <a:ext uri="{FF2B5EF4-FFF2-40B4-BE49-F238E27FC236}">
                  <a16:creationId xmlns:a16="http://schemas.microsoft.com/office/drawing/2014/main" id="{1C7847B7-640F-090B-B51A-2432A2938AEF}"/>
                </a:ext>
              </a:extLst>
            </p:cNvPr>
            <p:cNvSpPr/>
            <p:nvPr/>
          </p:nvSpPr>
          <p:spPr>
            <a:xfrm>
              <a:off x="2750271" y="45013872"/>
              <a:ext cx="1066744" cy="10667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2" name="Picture 41">
            <a:extLst>
              <a:ext uri="{FF2B5EF4-FFF2-40B4-BE49-F238E27FC236}">
                <a16:creationId xmlns:a16="http://schemas.microsoft.com/office/drawing/2014/main" id="{9634DFF4-D1D9-1A9C-EA93-FD781059B61D}"/>
              </a:ext>
            </a:extLst>
          </p:cNvPr>
          <p:cNvPicPr>
            <a:picLocks noChangeAspect="1"/>
          </p:cNvPicPr>
          <p:nvPr/>
        </p:nvPicPr>
        <p:blipFill rotWithShape="1">
          <a:blip r:embed="rId23">
            <a:extLst>
              <a:ext uri="{28A0092B-C50C-407E-A947-70E740481C1C}">
                <a14:useLocalDpi xmlns:a14="http://schemas.microsoft.com/office/drawing/2010/main" val="0"/>
              </a:ext>
            </a:extLst>
          </a:blip>
          <a:srcRect l="2570" t="6566" r="73174" b="43685"/>
          <a:stretch/>
        </p:blipFill>
        <p:spPr>
          <a:xfrm>
            <a:off x="1017164" y="34329898"/>
            <a:ext cx="5601436" cy="2464594"/>
          </a:xfrm>
          <a:prstGeom prst="rect">
            <a:avLst/>
          </a:prstGeom>
        </p:spPr>
      </p:pic>
      <p:pic>
        <p:nvPicPr>
          <p:cNvPr id="29" name="Picture 28" descr="A blurry image of colorful lights&#10;&#10;Description automatically generated">
            <a:extLst>
              <a:ext uri="{FF2B5EF4-FFF2-40B4-BE49-F238E27FC236}">
                <a16:creationId xmlns:a16="http://schemas.microsoft.com/office/drawing/2014/main" id="{FB5B1991-AC08-BF52-79B9-67C48335B250}"/>
              </a:ext>
            </a:extLst>
          </p:cNvPr>
          <p:cNvPicPr>
            <a:picLocks noChangeAspect="1"/>
          </p:cNvPicPr>
          <p:nvPr/>
        </p:nvPicPr>
        <p:blipFill>
          <a:blip r:embed="rId24"/>
          <a:stretch>
            <a:fillRect/>
          </a:stretch>
        </p:blipFill>
        <p:spPr>
          <a:xfrm>
            <a:off x="7166098" y="34238293"/>
            <a:ext cx="5562600" cy="2501900"/>
          </a:xfrm>
          <a:prstGeom prst="rect">
            <a:avLst/>
          </a:prstGeom>
        </p:spPr>
      </p:pic>
      <p:sp>
        <p:nvSpPr>
          <p:cNvPr id="30" name="TextBox 29">
            <a:extLst>
              <a:ext uri="{FF2B5EF4-FFF2-40B4-BE49-F238E27FC236}">
                <a16:creationId xmlns:a16="http://schemas.microsoft.com/office/drawing/2014/main" id="{F83CCA02-6E42-A458-F783-12D76EEA5C5E}"/>
              </a:ext>
            </a:extLst>
          </p:cNvPr>
          <p:cNvSpPr txBox="1"/>
          <p:nvPr/>
        </p:nvSpPr>
        <p:spPr>
          <a:xfrm>
            <a:off x="777863" y="32714394"/>
            <a:ext cx="12845830" cy="1323439"/>
          </a:xfrm>
          <a:prstGeom prst="rect">
            <a:avLst/>
          </a:prstGeom>
          <a:noFill/>
        </p:spPr>
        <p:txBody>
          <a:bodyPr wrap="square" rtlCol="0">
            <a:spAutoFit/>
          </a:bodyPr>
          <a:lstStyle/>
          <a:p>
            <a:r>
              <a:rPr lang="en-US" sz="4000" dirty="0">
                <a:latin typeface="Helvetica" pitchFamily="2" charset="0"/>
              </a:rPr>
              <a:t>We perform calcium imaging using a multicolor label strain to identify neurons</a:t>
            </a:r>
          </a:p>
        </p:txBody>
      </p:sp>
      <p:pic>
        <p:nvPicPr>
          <p:cNvPr id="31" name="Picture 30" descr="A graph of green and pink squares&#10;&#10;Description automatically generated">
            <a:extLst>
              <a:ext uri="{FF2B5EF4-FFF2-40B4-BE49-F238E27FC236}">
                <a16:creationId xmlns:a16="http://schemas.microsoft.com/office/drawing/2014/main" id="{3925CFD8-20B2-420B-B41F-9A3D5FC199D6}"/>
              </a:ext>
            </a:extLst>
          </p:cNvPr>
          <p:cNvPicPr>
            <a:picLocks noChangeAspect="1"/>
          </p:cNvPicPr>
          <p:nvPr/>
        </p:nvPicPr>
        <p:blipFill>
          <a:blip r:embed="rId25"/>
          <a:stretch>
            <a:fillRect/>
          </a:stretch>
        </p:blipFill>
        <p:spPr>
          <a:xfrm>
            <a:off x="7456205" y="22339852"/>
            <a:ext cx="5297927" cy="2668470"/>
          </a:xfrm>
          <a:prstGeom prst="rect">
            <a:avLst/>
          </a:prstGeom>
        </p:spPr>
      </p:pic>
      <p:pic>
        <p:nvPicPr>
          <p:cNvPr id="35" name="Picture 34" descr="A chart of alcohol content&#10;&#10;Description automatically generated with medium confidence">
            <a:extLst>
              <a:ext uri="{FF2B5EF4-FFF2-40B4-BE49-F238E27FC236}">
                <a16:creationId xmlns:a16="http://schemas.microsoft.com/office/drawing/2014/main" id="{2C9C2ADE-EEC5-5B6E-5641-64BA0FE05E4F}"/>
              </a:ext>
            </a:extLst>
          </p:cNvPr>
          <p:cNvPicPr>
            <a:picLocks noChangeAspect="1"/>
          </p:cNvPicPr>
          <p:nvPr/>
        </p:nvPicPr>
        <p:blipFill>
          <a:blip r:embed="rId26"/>
          <a:stretch>
            <a:fillRect/>
          </a:stretch>
        </p:blipFill>
        <p:spPr>
          <a:xfrm>
            <a:off x="7478271" y="19654328"/>
            <a:ext cx="5297927" cy="2668470"/>
          </a:xfrm>
          <a:prstGeom prst="rect">
            <a:avLst/>
          </a:prstGeom>
        </p:spPr>
      </p:pic>
      <p:pic>
        <p:nvPicPr>
          <p:cNvPr id="41" name="Picture 40" descr="A graph of a graph of a person&#10;&#10;Description automatically generated with medium confidence">
            <a:extLst>
              <a:ext uri="{FF2B5EF4-FFF2-40B4-BE49-F238E27FC236}">
                <a16:creationId xmlns:a16="http://schemas.microsoft.com/office/drawing/2014/main" id="{2E3568F9-0CE1-BD3B-F4B0-0BFF55A3C039}"/>
              </a:ext>
            </a:extLst>
          </p:cNvPr>
          <p:cNvPicPr>
            <a:picLocks noChangeAspect="1"/>
          </p:cNvPicPr>
          <p:nvPr/>
        </p:nvPicPr>
        <p:blipFill rotWithShape="1">
          <a:blip r:embed="rId27"/>
          <a:srcRect r="20839"/>
          <a:stretch/>
        </p:blipFill>
        <p:spPr>
          <a:xfrm>
            <a:off x="7823049" y="27635155"/>
            <a:ext cx="3708313" cy="4684527"/>
          </a:xfrm>
          <a:prstGeom prst="rect">
            <a:avLst/>
          </a:prstGeom>
        </p:spPr>
      </p:pic>
      <p:sp>
        <p:nvSpPr>
          <p:cNvPr id="43" name="TextBox 42">
            <a:extLst>
              <a:ext uri="{FF2B5EF4-FFF2-40B4-BE49-F238E27FC236}">
                <a16:creationId xmlns:a16="http://schemas.microsoft.com/office/drawing/2014/main" id="{57929BEE-F03D-B143-DDE4-553FBFF68427}"/>
              </a:ext>
            </a:extLst>
          </p:cNvPr>
          <p:cNvSpPr txBox="1"/>
          <p:nvPr/>
        </p:nvSpPr>
        <p:spPr>
          <a:xfrm>
            <a:off x="1101174" y="20047028"/>
            <a:ext cx="5872299" cy="5632311"/>
          </a:xfrm>
          <a:prstGeom prst="rect">
            <a:avLst/>
          </a:prstGeom>
          <a:noFill/>
        </p:spPr>
        <p:txBody>
          <a:bodyPr wrap="square" rtlCol="0">
            <a:spAutoFit/>
          </a:bodyPr>
          <a:lstStyle/>
          <a:p>
            <a:r>
              <a:rPr lang="en-US" sz="4000" dirty="0">
                <a:latin typeface="Helvetica" pitchFamily="2" charset="0"/>
              </a:rPr>
              <a:t>Worms use a combinatorial code to identify odorants. We study two attractants, sensed by different sets of chemosensory neurons. [1]</a:t>
            </a:r>
          </a:p>
          <a:p>
            <a:endParaRPr lang="en-US" sz="4000" dirty="0">
              <a:latin typeface="Helvetica" pitchFamily="2" charset="0"/>
            </a:endParaRPr>
          </a:p>
          <a:p>
            <a:endParaRPr lang="en-US" sz="4000" dirty="0">
              <a:latin typeface="Helvetica" pitchFamily="2" charset="0"/>
            </a:endParaRPr>
          </a:p>
        </p:txBody>
      </p:sp>
      <p:sp>
        <p:nvSpPr>
          <p:cNvPr id="44" name="TextBox 43">
            <a:extLst>
              <a:ext uri="{FF2B5EF4-FFF2-40B4-BE49-F238E27FC236}">
                <a16:creationId xmlns:a16="http://schemas.microsoft.com/office/drawing/2014/main" id="{C3BCA0BA-30D4-0F24-49E3-412E327FD77F}"/>
              </a:ext>
            </a:extLst>
          </p:cNvPr>
          <p:cNvSpPr txBox="1"/>
          <p:nvPr/>
        </p:nvSpPr>
        <p:spPr>
          <a:xfrm>
            <a:off x="1172548" y="25941411"/>
            <a:ext cx="11120658" cy="1323439"/>
          </a:xfrm>
          <a:prstGeom prst="rect">
            <a:avLst/>
          </a:prstGeom>
          <a:noFill/>
        </p:spPr>
        <p:txBody>
          <a:bodyPr wrap="square" rtlCol="0">
            <a:spAutoFit/>
          </a:bodyPr>
          <a:lstStyle/>
          <a:p>
            <a:r>
              <a:rPr lang="en-US" sz="4000" dirty="0">
                <a:latin typeface="Helvetica" pitchFamily="2" charset="0"/>
              </a:rPr>
              <a:t>We create an odor gradient on agar and record whole-brain activity of worms freely navigating</a:t>
            </a:r>
          </a:p>
        </p:txBody>
      </p:sp>
      <p:sp>
        <p:nvSpPr>
          <p:cNvPr id="51" name="TextBox 50">
            <a:extLst>
              <a:ext uri="{FF2B5EF4-FFF2-40B4-BE49-F238E27FC236}">
                <a16:creationId xmlns:a16="http://schemas.microsoft.com/office/drawing/2014/main" id="{6113FD3A-650B-61B6-93C4-F13DFAC331F4}"/>
              </a:ext>
            </a:extLst>
          </p:cNvPr>
          <p:cNvSpPr txBox="1"/>
          <p:nvPr/>
        </p:nvSpPr>
        <p:spPr>
          <a:xfrm>
            <a:off x="14379119" y="23374713"/>
            <a:ext cx="10429899" cy="707886"/>
          </a:xfrm>
          <a:prstGeom prst="rect">
            <a:avLst/>
          </a:prstGeom>
          <a:noFill/>
        </p:spPr>
        <p:txBody>
          <a:bodyPr wrap="square" rtlCol="0">
            <a:spAutoFit/>
          </a:bodyPr>
          <a:lstStyle/>
          <a:p>
            <a:pPr algn="ctr"/>
            <a:r>
              <a:rPr lang="en-US" sz="4000" dirty="0">
                <a:latin typeface="Helvetica" pitchFamily="2" charset="0"/>
              </a:rPr>
              <a:t>Correlation matrix of a single worm</a:t>
            </a:r>
          </a:p>
        </p:txBody>
      </p:sp>
      <p:pic>
        <p:nvPicPr>
          <p:cNvPr id="53" name="Picture 52" descr="A comparison of a number of data&#10;&#10;Description automatically generated with medium confidence">
            <a:extLst>
              <a:ext uri="{FF2B5EF4-FFF2-40B4-BE49-F238E27FC236}">
                <a16:creationId xmlns:a16="http://schemas.microsoft.com/office/drawing/2014/main" id="{F56A06E0-7A17-0B49-F31C-39CFEAC490D7}"/>
              </a:ext>
            </a:extLst>
          </p:cNvPr>
          <p:cNvPicPr>
            <a:picLocks noChangeAspect="1"/>
          </p:cNvPicPr>
          <p:nvPr/>
        </p:nvPicPr>
        <p:blipFill rotWithShape="1">
          <a:blip r:embed="rId9"/>
          <a:srcRect l="52450"/>
          <a:stretch/>
        </p:blipFill>
        <p:spPr>
          <a:xfrm>
            <a:off x="21475454" y="35784134"/>
            <a:ext cx="3615258" cy="3801530"/>
          </a:xfrm>
          <a:prstGeom prst="rect">
            <a:avLst/>
          </a:prstGeom>
        </p:spPr>
      </p:pic>
      <p:sp>
        <p:nvSpPr>
          <p:cNvPr id="56" name="TextBox 55">
            <a:extLst>
              <a:ext uri="{FF2B5EF4-FFF2-40B4-BE49-F238E27FC236}">
                <a16:creationId xmlns:a16="http://schemas.microsoft.com/office/drawing/2014/main" id="{7F2C107E-DCDA-3223-5814-B23C0983A172}"/>
              </a:ext>
            </a:extLst>
          </p:cNvPr>
          <p:cNvSpPr txBox="1"/>
          <p:nvPr/>
        </p:nvSpPr>
        <p:spPr>
          <a:xfrm>
            <a:off x="15276937" y="30451391"/>
            <a:ext cx="9512630" cy="1938992"/>
          </a:xfrm>
          <a:prstGeom prst="rect">
            <a:avLst/>
          </a:prstGeom>
          <a:noFill/>
        </p:spPr>
        <p:txBody>
          <a:bodyPr wrap="square" rtlCol="0">
            <a:spAutoFit/>
          </a:bodyPr>
          <a:lstStyle/>
          <a:p>
            <a:pPr algn="ctr"/>
            <a:r>
              <a:rPr lang="en-US" sz="4000" dirty="0">
                <a:latin typeface="Helvetica" pitchFamily="2" charset="0"/>
              </a:rPr>
              <a:t>Distance between correlation matrices of different worms experiencing the same or a different odorant</a:t>
            </a:r>
          </a:p>
        </p:txBody>
      </p:sp>
      <p:grpSp>
        <p:nvGrpSpPr>
          <p:cNvPr id="60" name="Group 59">
            <a:extLst>
              <a:ext uri="{FF2B5EF4-FFF2-40B4-BE49-F238E27FC236}">
                <a16:creationId xmlns:a16="http://schemas.microsoft.com/office/drawing/2014/main" id="{438478D8-7943-A027-3708-5A9B118ABC98}"/>
              </a:ext>
            </a:extLst>
          </p:cNvPr>
          <p:cNvGrpSpPr/>
          <p:nvPr/>
        </p:nvGrpSpPr>
        <p:grpSpPr>
          <a:xfrm>
            <a:off x="31916502" y="22087140"/>
            <a:ext cx="7772400" cy="1906745"/>
            <a:chOff x="27304355" y="21718352"/>
            <a:chExt cx="7772400" cy="1906745"/>
          </a:xfrm>
        </p:grpSpPr>
        <p:pic>
          <p:nvPicPr>
            <p:cNvPr id="38" name="Picture 37" descr="A graph with numbers and lines&#10;&#10;Description automatically generated">
              <a:extLst>
                <a:ext uri="{FF2B5EF4-FFF2-40B4-BE49-F238E27FC236}">
                  <a16:creationId xmlns:a16="http://schemas.microsoft.com/office/drawing/2014/main" id="{F08708A2-87DD-9623-AF4A-65C2ADD6C20B}"/>
                </a:ext>
              </a:extLst>
            </p:cNvPr>
            <p:cNvPicPr>
              <a:picLocks noChangeAspect="1"/>
            </p:cNvPicPr>
            <p:nvPr/>
          </p:nvPicPr>
          <p:blipFill rotWithShape="1">
            <a:blip r:embed="rId28"/>
            <a:srcRect t="18226"/>
            <a:stretch/>
          </p:blipFill>
          <p:spPr>
            <a:xfrm>
              <a:off x="27304355" y="21718352"/>
              <a:ext cx="7772400" cy="1906745"/>
            </a:xfrm>
            <a:prstGeom prst="rect">
              <a:avLst/>
            </a:prstGeom>
          </p:spPr>
        </p:pic>
        <p:sp>
          <p:nvSpPr>
            <p:cNvPr id="59" name="TextBox 58">
              <a:extLst>
                <a:ext uri="{FF2B5EF4-FFF2-40B4-BE49-F238E27FC236}">
                  <a16:creationId xmlns:a16="http://schemas.microsoft.com/office/drawing/2014/main" id="{B10D518F-8588-6D0B-A647-DF4D05382B27}"/>
                </a:ext>
              </a:extLst>
            </p:cNvPr>
            <p:cNvSpPr txBox="1"/>
            <p:nvPr/>
          </p:nvSpPr>
          <p:spPr>
            <a:xfrm>
              <a:off x="27976885" y="22664069"/>
              <a:ext cx="1148071" cy="369332"/>
            </a:xfrm>
            <a:prstGeom prst="rect">
              <a:avLst/>
            </a:prstGeom>
            <a:noFill/>
          </p:spPr>
          <p:txBody>
            <a:bodyPr wrap="none" rtlCol="0">
              <a:spAutoFit/>
            </a:bodyPr>
            <a:lstStyle/>
            <a:p>
              <a:r>
                <a:rPr lang="en-US" dirty="0">
                  <a:latin typeface="Helvetica" pitchFamily="2" charset="0"/>
                </a:rPr>
                <a:t>R</a:t>
              </a:r>
              <a:r>
                <a:rPr lang="en-US" baseline="30000" dirty="0">
                  <a:latin typeface="Helvetica" pitchFamily="2" charset="0"/>
                </a:rPr>
                <a:t>2</a:t>
              </a:r>
              <a:r>
                <a:rPr lang="en-US" dirty="0">
                  <a:latin typeface="Helvetica" pitchFamily="2" charset="0"/>
                </a:rPr>
                <a:t> = 0.53</a:t>
              </a:r>
            </a:p>
          </p:txBody>
        </p:sp>
      </p:grpSp>
      <p:sp>
        <p:nvSpPr>
          <p:cNvPr id="62" name="TextBox 61">
            <a:extLst>
              <a:ext uri="{FF2B5EF4-FFF2-40B4-BE49-F238E27FC236}">
                <a16:creationId xmlns:a16="http://schemas.microsoft.com/office/drawing/2014/main" id="{634BF533-5CF1-86CF-0BC3-4BD2C1824B57}"/>
              </a:ext>
            </a:extLst>
          </p:cNvPr>
          <p:cNvSpPr txBox="1"/>
          <p:nvPr/>
        </p:nvSpPr>
        <p:spPr>
          <a:xfrm>
            <a:off x="30373192" y="21100727"/>
            <a:ext cx="10429899" cy="707886"/>
          </a:xfrm>
          <a:prstGeom prst="rect">
            <a:avLst/>
          </a:prstGeom>
          <a:noFill/>
        </p:spPr>
        <p:txBody>
          <a:bodyPr wrap="square" rtlCol="0">
            <a:spAutoFit/>
          </a:bodyPr>
          <a:lstStyle/>
          <a:p>
            <a:pPr algn="ctr"/>
            <a:r>
              <a:rPr lang="en-US" sz="4000" dirty="0">
                <a:latin typeface="Helvetica" pitchFamily="2" charset="0"/>
              </a:rPr>
              <a:t>Test data from the same worm</a:t>
            </a:r>
          </a:p>
        </p:txBody>
      </p:sp>
      <p:sp>
        <p:nvSpPr>
          <p:cNvPr id="63" name="TextBox 62">
            <a:extLst>
              <a:ext uri="{FF2B5EF4-FFF2-40B4-BE49-F238E27FC236}">
                <a16:creationId xmlns:a16="http://schemas.microsoft.com/office/drawing/2014/main" id="{B2B2C3D9-312C-F0E8-0574-0D991D860B14}"/>
              </a:ext>
            </a:extLst>
          </p:cNvPr>
          <p:cNvSpPr txBox="1"/>
          <p:nvPr/>
        </p:nvSpPr>
        <p:spPr>
          <a:xfrm>
            <a:off x="30649603" y="24290215"/>
            <a:ext cx="10429899" cy="707886"/>
          </a:xfrm>
          <a:prstGeom prst="rect">
            <a:avLst/>
          </a:prstGeom>
          <a:noFill/>
        </p:spPr>
        <p:txBody>
          <a:bodyPr wrap="square" rtlCol="0">
            <a:spAutoFit/>
          </a:bodyPr>
          <a:lstStyle/>
          <a:p>
            <a:pPr algn="ctr"/>
            <a:r>
              <a:rPr lang="en-US" sz="4000" dirty="0">
                <a:latin typeface="Helvetica" pitchFamily="2" charset="0"/>
              </a:rPr>
              <a:t>Tested on a different worm</a:t>
            </a:r>
          </a:p>
        </p:txBody>
      </p:sp>
      <p:grpSp>
        <p:nvGrpSpPr>
          <p:cNvPr id="65" name="Group 64">
            <a:extLst>
              <a:ext uri="{FF2B5EF4-FFF2-40B4-BE49-F238E27FC236}">
                <a16:creationId xmlns:a16="http://schemas.microsoft.com/office/drawing/2014/main" id="{438E6AF1-A0E2-E74E-C7C8-3C979D4AB720}"/>
              </a:ext>
            </a:extLst>
          </p:cNvPr>
          <p:cNvGrpSpPr/>
          <p:nvPr/>
        </p:nvGrpSpPr>
        <p:grpSpPr>
          <a:xfrm>
            <a:off x="31894733" y="25162959"/>
            <a:ext cx="7772400" cy="1912053"/>
            <a:chOff x="27249749" y="25195695"/>
            <a:chExt cx="7772400" cy="1912053"/>
          </a:xfrm>
        </p:grpSpPr>
        <p:pic>
          <p:nvPicPr>
            <p:cNvPr id="36" name="Picture 35" descr="A graph with numbers and lines&#10;&#10;Description automatically generated">
              <a:extLst>
                <a:ext uri="{FF2B5EF4-FFF2-40B4-BE49-F238E27FC236}">
                  <a16:creationId xmlns:a16="http://schemas.microsoft.com/office/drawing/2014/main" id="{400E0CE8-485F-E637-F61E-04F637C47951}"/>
                </a:ext>
              </a:extLst>
            </p:cNvPr>
            <p:cNvPicPr>
              <a:picLocks noChangeAspect="1"/>
            </p:cNvPicPr>
            <p:nvPr/>
          </p:nvPicPr>
          <p:blipFill rotWithShape="1">
            <a:blip r:embed="rId29"/>
            <a:srcRect t="17997"/>
            <a:stretch/>
          </p:blipFill>
          <p:spPr>
            <a:xfrm>
              <a:off x="27249749" y="25195695"/>
              <a:ext cx="7772400" cy="1912053"/>
            </a:xfrm>
            <a:prstGeom prst="rect">
              <a:avLst/>
            </a:prstGeom>
          </p:spPr>
        </p:pic>
        <p:sp>
          <p:nvSpPr>
            <p:cNvPr id="64" name="TextBox 63">
              <a:extLst>
                <a:ext uri="{FF2B5EF4-FFF2-40B4-BE49-F238E27FC236}">
                  <a16:creationId xmlns:a16="http://schemas.microsoft.com/office/drawing/2014/main" id="{6813EF36-98CD-8222-0497-C972D18F113D}"/>
                </a:ext>
              </a:extLst>
            </p:cNvPr>
            <p:cNvSpPr txBox="1"/>
            <p:nvPr/>
          </p:nvSpPr>
          <p:spPr>
            <a:xfrm>
              <a:off x="27976885" y="26178702"/>
              <a:ext cx="1148071" cy="369332"/>
            </a:xfrm>
            <a:prstGeom prst="rect">
              <a:avLst/>
            </a:prstGeom>
            <a:noFill/>
          </p:spPr>
          <p:txBody>
            <a:bodyPr wrap="none" rtlCol="0">
              <a:spAutoFit/>
            </a:bodyPr>
            <a:lstStyle/>
            <a:p>
              <a:r>
                <a:rPr lang="en-US" dirty="0">
                  <a:latin typeface="Helvetica" pitchFamily="2" charset="0"/>
                </a:rPr>
                <a:t>R</a:t>
              </a:r>
              <a:r>
                <a:rPr lang="en-US" baseline="30000" dirty="0">
                  <a:latin typeface="Helvetica" pitchFamily="2" charset="0"/>
                </a:rPr>
                <a:t>2</a:t>
              </a:r>
              <a:r>
                <a:rPr lang="en-US" dirty="0">
                  <a:latin typeface="Helvetica" pitchFamily="2" charset="0"/>
                </a:rPr>
                <a:t> = 0.21</a:t>
              </a:r>
            </a:p>
          </p:txBody>
        </p:sp>
      </p:grpSp>
      <p:sp>
        <p:nvSpPr>
          <p:cNvPr id="66" name="TextBox 65">
            <a:extLst>
              <a:ext uri="{FF2B5EF4-FFF2-40B4-BE49-F238E27FC236}">
                <a16:creationId xmlns:a16="http://schemas.microsoft.com/office/drawing/2014/main" id="{E03C5BA6-BBF7-7BC7-6397-5EE410ACD8C1}"/>
              </a:ext>
            </a:extLst>
          </p:cNvPr>
          <p:cNvSpPr txBox="1"/>
          <p:nvPr/>
        </p:nvSpPr>
        <p:spPr>
          <a:xfrm>
            <a:off x="28037123" y="27577004"/>
            <a:ext cx="6231193" cy="707886"/>
          </a:xfrm>
          <a:prstGeom prst="rect">
            <a:avLst/>
          </a:prstGeom>
          <a:noFill/>
        </p:spPr>
        <p:txBody>
          <a:bodyPr wrap="none" rtlCol="0">
            <a:spAutoFit/>
          </a:bodyPr>
          <a:lstStyle/>
          <a:p>
            <a:r>
              <a:rPr lang="en-US" sz="4000" dirty="0">
                <a:latin typeface="Helvetica" pitchFamily="2" charset="0"/>
              </a:rPr>
              <a:t>Speed prediction accuracy</a:t>
            </a:r>
          </a:p>
        </p:txBody>
      </p:sp>
      <p:sp>
        <p:nvSpPr>
          <p:cNvPr id="67" name="TextBox 66">
            <a:extLst>
              <a:ext uri="{FF2B5EF4-FFF2-40B4-BE49-F238E27FC236}">
                <a16:creationId xmlns:a16="http://schemas.microsoft.com/office/drawing/2014/main" id="{C52DC761-7732-3945-A175-41DB748D4F54}"/>
              </a:ext>
            </a:extLst>
          </p:cNvPr>
          <p:cNvSpPr txBox="1"/>
          <p:nvPr/>
        </p:nvSpPr>
        <p:spPr>
          <a:xfrm>
            <a:off x="27464504" y="21558823"/>
            <a:ext cx="4430229" cy="1323439"/>
          </a:xfrm>
          <a:prstGeom prst="rect">
            <a:avLst/>
          </a:prstGeom>
          <a:noFill/>
        </p:spPr>
        <p:txBody>
          <a:bodyPr wrap="square" rtlCol="0">
            <a:spAutoFit/>
          </a:bodyPr>
          <a:lstStyle/>
          <a:p>
            <a:pPr algn="ctr"/>
            <a:r>
              <a:rPr lang="en-US" sz="4000" dirty="0">
                <a:latin typeface="Helvetica" pitchFamily="2" charset="0"/>
              </a:rPr>
              <a:t>Neurons predictive of speed</a:t>
            </a:r>
          </a:p>
        </p:txBody>
      </p:sp>
    </p:spTree>
    <p:extLst>
      <p:ext uri="{BB962C8B-B14F-4D97-AF65-F5344CB8AC3E}">
        <p14:creationId xmlns:p14="http://schemas.microsoft.com/office/powerpoint/2010/main" val="238097695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2818</TotalTime>
  <Words>1214</Words>
  <Application>Microsoft Macintosh PowerPoint</Application>
  <PresentationFormat>Custom</PresentationFormat>
  <Paragraphs>258</Paragraphs>
  <Slides>2</Slides>
  <Notes>2</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vt:i4>
      </vt:variant>
    </vt:vector>
  </HeadingPairs>
  <TitlesOfParts>
    <vt:vector size="8" baseType="lpstr">
      <vt:lpstr>Aptos</vt:lpstr>
      <vt:lpstr>Arial</vt:lpstr>
      <vt:lpstr>Calibri</vt:lpstr>
      <vt:lpstr>Calibri Light</vt:lpstr>
      <vt:lpstr>Helvetica</vt:lpstr>
      <vt:lpstr>Office Theme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Helena Casademunt</dc:creator>
  <cp:lastModifiedBy>Helena Casademunt</cp:lastModifiedBy>
  <cp:revision>21</cp:revision>
  <dcterms:created xsi:type="dcterms:W3CDTF">2024-03-09T18:32:44Z</dcterms:created>
  <dcterms:modified xsi:type="dcterms:W3CDTF">2024-03-12T22:02:10Z</dcterms:modified>
</cp:coreProperties>
</file>